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3"/>
    <p:sldMasterId id="2147483650" r:id="rId4"/>
    <p:sldMasterId id="2147483651" r:id="rId5"/>
    <p:sldMasterId id="2147483653" r:id="rId6"/>
    <p:sldMasterId id="2147483654" r:id="rId7"/>
    <p:sldMasterId id="2147483656" r:id="rId8"/>
    <p:sldMasterId id="2147483657" r:id="rId9"/>
    <p:sldMasterId id="2147483662" r:id="rId10"/>
    <p:sldMasterId id="2147483665" r:id="rId11"/>
    <p:sldMasterId id="2147483684" r:id="rId12"/>
    <p:sldMasterId id="2147483690" r:id="rId13"/>
    <p:sldMasterId id="2147483693" r:id="rId14"/>
    <p:sldMasterId id="2147483694" r:id="rId15"/>
    <p:sldMasterId id="2147483699" r:id="rId16"/>
    <p:sldMasterId id="2147483704" r:id="rId17"/>
    <p:sldMasterId id="2147483707" r:id="rId18"/>
  </p:sldMasterIdLst>
  <p:notesMasterIdLst>
    <p:notesMasterId r:id="rId20"/>
  </p:notesMasterIdLst>
  <p:sldIdLst>
    <p:sldId id="478" r:id="rId19"/>
    <p:sldId id="4495" r:id="rId21"/>
    <p:sldId id="4571" r:id="rId22"/>
    <p:sldId id="4572" r:id="rId23"/>
    <p:sldId id="4573" r:id="rId24"/>
    <p:sldId id="4574" r:id="rId25"/>
    <p:sldId id="4575" r:id="rId26"/>
    <p:sldId id="4569" r:id="rId27"/>
    <p:sldId id="4525" r:id="rId28"/>
    <p:sldId id="4576" r:id="rId29"/>
    <p:sldId id="4527" r:id="rId30"/>
    <p:sldId id="4526" r:id="rId31"/>
    <p:sldId id="4524" r:id="rId32"/>
    <p:sldId id="4538" r:id="rId33"/>
    <p:sldId id="4582" r:id="rId34"/>
    <p:sldId id="4583" r:id="rId35"/>
    <p:sldId id="4584" r:id="rId36"/>
    <p:sldId id="4585" r:id="rId37"/>
    <p:sldId id="4530" r:id="rId38"/>
    <p:sldId id="4532" r:id="rId39"/>
    <p:sldId id="4536" r:id="rId40"/>
    <p:sldId id="4540" r:id="rId41"/>
    <p:sldId id="4590" r:id="rId42"/>
    <p:sldId id="4591" r:id="rId43"/>
    <p:sldId id="4589" r:id="rId44"/>
    <p:sldId id="4588" r:id="rId45"/>
    <p:sldId id="4568" r:id="rId46"/>
    <p:sldId id="4537" r:id="rId47"/>
    <p:sldId id="4543" r:id="rId48"/>
    <p:sldId id="4544" r:id="rId49"/>
    <p:sldId id="4545" r:id="rId50"/>
    <p:sldId id="4555" r:id="rId51"/>
    <p:sldId id="4566" r:id="rId52"/>
    <p:sldId id="4564" r:id="rId53"/>
    <p:sldId id="4592" r:id="rId54"/>
    <p:sldId id="4593" r:id="rId55"/>
    <p:sldId id="4570" r:id="rId56"/>
    <p:sldId id="4594" r:id="rId57"/>
    <p:sldId id="4595" r:id="rId58"/>
    <p:sldId id="4507" r:id="rId59"/>
  </p:sldIdLst>
  <p:sldSz cx="12196445" cy="6858000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1" userDrawn="1">
          <p15:clr>
            <a:srgbClr val="A4A3A4"/>
          </p15:clr>
        </p15:guide>
        <p15:guide id="2" orient="horz" pos="709" userDrawn="1">
          <p15:clr>
            <a:srgbClr val="A4A3A4"/>
          </p15:clr>
        </p15:guide>
        <p15:guide id="3" pos="4935" userDrawn="1">
          <p15:clr>
            <a:srgbClr val="A4A3A4"/>
          </p15:clr>
        </p15:guide>
        <p15:guide id="4" pos="308" userDrawn="1">
          <p15:clr>
            <a:srgbClr val="A4A3A4"/>
          </p15:clr>
        </p15:guide>
        <p15:guide id="5" pos="390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4C8"/>
    <a:srgbClr val="FFDEEA"/>
    <a:srgbClr val="099523"/>
    <a:srgbClr val="0DDB34"/>
    <a:srgbClr val="FFEBF0"/>
    <a:srgbClr val="A6ABA9"/>
    <a:srgbClr val="7CBFFE"/>
    <a:srgbClr val="E3EFFC"/>
    <a:srgbClr val="FEF9B1"/>
    <a:srgbClr val="EFE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95770" autoAdjust="0"/>
  </p:normalViewPr>
  <p:slideViewPr>
    <p:cSldViewPr snapToGrid="0" showGuides="1">
      <p:cViewPr varScale="1">
        <p:scale>
          <a:sx n="103" d="100"/>
          <a:sy n="103" d="100"/>
        </p:scale>
        <p:origin x="72" y="108"/>
      </p:cViewPr>
      <p:guideLst>
        <p:guide orient="horz" pos="461"/>
        <p:guide orient="horz" pos="709"/>
        <p:guide pos="4935"/>
        <p:guide pos="308"/>
        <p:guide pos="390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3" Type="http://schemas.openxmlformats.org/officeDocument/2006/relationships/tags" Target="tags/tag228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0.xml"/><Relationship Id="rId58" Type="http://schemas.openxmlformats.org/officeDocument/2006/relationships/slide" Target="slides/slide39.xml"/><Relationship Id="rId57" Type="http://schemas.openxmlformats.org/officeDocument/2006/relationships/slide" Target="slides/slide38.xml"/><Relationship Id="rId56" Type="http://schemas.openxmlformats.org/officeDocument/2006/relationships/slide" Target="slides/slide37.xml"/><Relationship Id="rId55" Type="http://schemas.openxmlformats.org/officeDocument/2006/relationships/slide" Target="slides/slide36.xml"/><Relationship Id="rId54" Type="http://schemas.openxmlformats.org/officeDocument/2006/relationships/slide" Target="slides/slide35.xml"/><Relationship Id="rId53" Type="http://schemas.openxmlformats.org/officeDocument/2006/relationships/slide" Target="slides/slide34.xml"/><Relationship Id="rId52" Type="http://schemas.openxmlformats.org/officeDocument/2006/relationships/slide" Target="slides/slide33.xml"/><Relationship Id="rId51" Type="http://schemas.openxmlformats.org/officeDocument/2006/relationships/slide" Target="slides/slide32.xml"/><Relationship Id="rId50" Type="http://schemas.openxmlformats.org/officeDocument/2006/relationships/slide" Target="slides/slide3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0.xml"/><Relationship Id="rId48" Type="http://schemas.openxmlformats.org/officeDocument/2006/relationships/slide" Target="slides/slide29.xml"/><Relationship Id="rId47" Type="http://schemas.openxmlformats.org/officeDocument/2006/relationships/slide" Target="slides/slide28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slide" Target="slides/slide2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44A8E-3DBA-470C-99FD-B9529773DD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F277A-14D1-4AFB-BEFA-4B10DD2A00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4076" y="373875"/>
            <a:ext cx="10520363" cy="7151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kumimoji="1" lang="zh-CN" altLang="en-US" sz="24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34418" y="6402806"/>
            <a:ext cx="141095" cy="138456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270">
              <a:defRPr sz="900">
                <a:solidFill>
                  <a:srgbClr val="1D1D1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6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82418" y="477355"/>
            <a:ext cx="10928465" cy="584778"/>
          </a:xfrm>
          <a:prstGeom prst="rect">
            <a:avLst/>
          </a:prstGeom>
        </p:spPr>
        <p:txBody>
          <a:bodyPr lIns="45714" tIns="45714" rIns="45714" bIns="45714">
            <a:normAutofit/>
          </a:bodyPr>
          <a:lstStyle>
            <a:lvl1pPr defTabSz="1187450">
              <a:lnSpc>
                <a:spcPct val="90000"/>
              </a:lnSpc>
              <a:defRPr sz="31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2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8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0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6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5" dirty="0">
                <a:solidFill>
                  <a:srgbClr val="282828"/>
                </a:solidFill>
              </a:rPr>
              <a:t>Thank you.</a:t>
            </a:r>
            <a:endParaRPr lang="en-US" sz="4795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5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9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5406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9" y="1193075"/>
            <a:ext cx="10733557" cy="4999374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2pPr>
            <a:lvl3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2985" indent="0" algn="ctr">
              <a:buNone/>
              <a:defRPr sz="2080"/>
            </a:lvl7pPr>
            <a:lvl8pPr marL="4156710" indent="0" algn="ctr">
              <a:buNone/>
              <a:defRPr sz="2080"/>
            </a:lvl8pPr>
            <a:lvl9pPr marL="475043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刷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833" y="520852"/>
            <a:ext cx="11034000" cy="54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914400" rtl="0" eaLnBrk="1" fontAlgn="base" latinLnBrk="0" hangingPunct="1">
              <a:lnSpc>
                <a:spcPts val="343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lang="en-US" sz="2800" b="1" kern="0" dirty="0">
                <a:solidFill>
                  <a:schemeClr val="tx1"/>
                </a:solidFill>
                <a:latin typeface="Huawei Sans" panose="020B0604020202020204"/>
                <a:ea typeface="微软雅黑" panose="020B0503020204020204" pitchFamily="34" charset="-122"/>
                <a:cs typeface="+mn-ea"/>
              </a:defRPr>
            </a:lvl1pPr>
            <a:lvl2pPr marL="593725" indent="0" algn="ctr">
              <a:buNone/>
              <a:defRPr sz="2600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2350" indent="0" algn="ctr">
              <a:buNone/>
              <a:defRPr sz="2080"/>
            </a:lvl7pPr>
            <a:lvl8pPr marL="4156075" indent="0" algn="ctr">
              <a:buNone/>
              <a:defRPr sz="2080"/>
            </a:lvl8pPr>
            <a:lvl9pPr marL="474980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57" y="44444"/>
            <a:ext cx="10756714" cy="78245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153913" y="6481209"/>
            <a:ext cx="719876" cy="26815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fld id="{F755AC03-EC96-4B0E-A354-103101E6B5FF}" type="datetime1">
              <a:rPr lang="zh-CN" altLang="en-US" smtClean="0">
                <a:solidFill>
                  <a:srgbClr val="000000"/>
                </a:solidFill>
              </a:rPr>
            </a:fld>
            <a:endParaRPr lang="en-GB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294" y="155885"/>
            <a:ext cx="10977404" cy="521010"/>
          </a:xfrm>
          <a:prstGeom prst="rect">
            <a:avLst/>
          </a:prstGeom>
        </p:spPr>
        <p:txBody>
          <a:bodyPr/>
          <a:lstStyle>
            <a:lvl1pPr algn="l">
              <a:defRPr sz="3300" b="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888" y="901350"/>
            <a:ext cx="10582972" cy="5261944"/>
          </a:xfrm>
          <a:prstGeom prst="rect">
            <a:avLst/>
          </a:prstGeom>
        </p:spPr>
        <p:txBody>
          <a:bodyPr/>
          <a:lstStyle>
            <a:lvl1pPr>
              <a:buClrTx/>
              <a:buFont typeface="Wingdings" panose="05000000000000000000" pitchFamily="2" charset="2"/>
              <a:buChar char="n"/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advClick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916955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  <a:endParaRPr lang="en-US" sz="975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12C6-3264-4844-B53A-43B49B8D39D4}" type="datetime1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0540" indent="0" algn="ctr">
              <a:buNone/>
              <a:defRPr sz="2080"/>
            </a:lvl4pPr>
            <a:lvl5pPr marL="2374265" indent="0" algn="ctr">
              <a:buNone/>
              <a:defRPr sz="2080"/>
            </a:lvl5pPr>
            <a:lvl6pPr marL="2967990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8530" indent="0" algn="ctr">
              <a:buNone/>
              <a:defRPr sz="2080"/>
            </a:lvl9pPr>
          </a:lstStyle>
          <a:p>
            <a:r>
              <a:rPr lang="en-US" altLang="zh-CN" dirty="0"/>
              <a:t>Ari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1" Type="http://schemas.openxmlformats.org/officeDocument/2006/relationships/theme" Target="../theme/theme10.xml"/><Relationship Id="rId20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9" Type="http://schemas.openxmlformats.org/officeDocument/2006/relationships/image" Target="../media/image8.jpeg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1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1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12.xml.rels><?xml version="1.0" encoding="UTF-8" standalone="yes"?>
<Relationships xmlns="http://schemas.openxmlformats.org/package/2006/relationships"><Relationship Id="rId4" Type="http://schemas.openxmlformats.org/officeDocument/2006/relationships/theme" Target="../theme/theme12.xml"/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image" Target="../media/image3.tiff"/></Relationships>
</file>

<file path=ppt/slideMasters/_rels/slideMaster14.xml.rels><?xml version="1.0" encoding="UTF-8" standalone="yes"?>
<Relationships xmlns="http://schemas.openxmlformats.org/package/2006/relationships"><Relationship Id="rId6" Type="http://schemas.openxmlformats.org/officeDocument/2006/relationships/theme" Target="../theme/theme1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15.xml.rels><?xml version="1.0" encoding="UTF-8" standalone="yes"?>
<Relationships xmlns="http://schemas.openxmlformats.org/package/2006/relationships"><Relationship Id="rId6" Type="http://schemas.openxmlformats.org/officeDocument/2006/relationships/theme" Target="../theme/theme15.xml"/><Relationship Id="rId5" Type="http://schemas.openxmlformats.org/officeDocument/2006/relationships/image" Target="../media/image3.tiff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16.xml.rels><?xml version="1.0" encoding="UTF-8" standalone="yes"?>
<Relationships xmlns="http://schemas.openxmlformats.org/package/2006/relationships"><Relationship Id="rId4" Type="http://schemas.openxmlformats.org/officeDocument/2006/relationships/theme" Target="../theme/theme16.xml"/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0" Type="http://schemas.openxmlformats.org/officeDocument/2006/relationships/theme" Target="../theme/theme17.xml"/><Relationship Id="rId1" Type="http://schemas.openxmlformats.org/officeDocument/2006/relationships/slideLayout" Target="../slideLayouts/slideLayout4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3.tif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3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6.tiff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625629" y="5956007"/>
            <a:ext cx="1973225" cy="431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28" y="5911693"/>
            <a:ext cx="1587726" cy="5201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8" y="6356941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2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5998" y="6315134"/>
            <a:ext cx="1273690" cy="2785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6" y="6356942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9983" y="6321256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7" y="6356944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9984" y="6321258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Proprietary - Restricted Distribution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0/0/0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image" Target="../media/image16.png"/><Relationship Id="rId1" Type="http://schemas.openxmlformats.org/officeDocument/2006/relationships/tags" Target="../tags/tag21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26.xml"/><Relationship Id="rId3" Type="http://schemas.openxmlformats.org/officeDocument/2006/relationships/image" Target="../media/image17.png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image" Target="../media/image18.png"/><Relationship Id="rId1" Type="http://schemas.openxmlformats.org/officeDocument/2006/relationships/tags" Target="../tags/tag2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31.xml"/><Relationship Id="rId2" Type="http://schemas.openxmlformats.org/officeDocument/2006/relationships/image" Target="../media/image19.png"/><Relationship Id="rId1" Type="http://schemas.openxmlformats.org/officeDocument/2006/relationships/tags" Target="../tags/tag30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tags" Target="../tags/tag34.xml"/><Relationship Id="rId4" Type="http://schemas.openxmlformats.org/officeDocument/2006/relationships/image" Target="../media/image21.png"/><Relationship Id="rId3" Type="http://schemas.openxmlformats.org/officeDocument/2006/relationships/tags" Target="../tags/tag33.xml"/><Relationship Id="rId2" Type="http://schemas.openxmlformats.org/officeDocument/2006/relationships/image" Target="../media/image20.png"/><Relationship Id="rId1" Type="http://schemas.openxmlformats.org/officeDocument/2006/relationships/tags" Target="../tags/tag3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image" Target="../media/image20.png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4" Type="http://schemas.openxmlformats.org/officeDocument/2006/relationships/slideLayout" Target="../slideLayouts/slideLayout27.xml"/><Relationship Id="rId23" Type="http://schemas.openxmlformats.org/officeDocument/2006/relationships/tags" Target="../tags/tag68.xml"/><Relationship Id="rId22" Type="http://schemas.openxmlformats.org/officeDocument/2006/relationships/tags" Target="../tags/tag67.xml"/><Relationship Id="rId21" Type="http://schemas.openxmlformats.org/officeDocument/2006/relationships/tags" Target="../tags/tag66.xml"/><Relationship Id="rId20" Type="http://schemas.openxmlformats.org/officeDocument/2006/relationships/tags" Target="../tags/tag65.xml"/><Relationship Id="rId2" Type="http://schemas.openxmlformats.org/officeDocument/2006/relationships/tags" Target="../tags/tag47.xml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22.png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76.xml"/><Relationship Id="rId2" Type="http://schemas.openxmlformats.org/officeDocument/2006/relationships/image" Target="../media/image23.png"/><Relationship Id="rId1" Type="http://schemas.openxmlformats.org/officeDocument/2006/relationships/tags" Target="../tags/tag75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78.xml"/><Relationship Id="rId2" Type="http://schemas.openxmlformats.org/officeDocument/2006/relationships/image" Target="../media/image24.png"/><Relationship Id="rId1" Type="http://schemas.openxmlformats.org/officeDocument/2006/relationships/tags" Target="../tags/tag77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25.png"/><Relationship Id="rId1" Type="http://schemas.openxmlformats.org/officeDocument/2006/relationships/tags" Target="../tags/tag7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image" Target="../media/image29.png"/><Relationship Id="rId7" Type="http://schemas.openxmlformats.org/officeDocument/2006/relationships/tags" Target="../tags/tag86.xml"/><Relationship Id="rId6" Type="http://schemas.openxmlformats.org/officeDocument/2006/relationships/image" Target="../media/image28.png"/><Relationship Id="rId5" Type="http://schemas.openxmlformats.org/officeDocument/2006/relationships/tags" Target="../tags/tag85.xml"/><Relationship Id="rId4" Type="http://schemas.openxmlformats.org/officeDocument/2006/relationships/image" Target="../media/image27.png"/><Relationship Id="rId3" Type="http://schemas.openxmlformats.org/officeDocument/2006/relationships/tags" Target="../tags/tag84.xml"/><Relationship Id="rId2" Type="http://schemas.openxmlformats.org/officeDocument/2006/relationships/image" Target="../media/image26.png"/><Relationship Id="rId13" Type="http://schemas.openxmlformats.org/officeDocument/2006/relationships/slideLayout" Target="../slideLayouts/slideLayout27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tags" Target="../tags/tag88.xml"/><Relationship Id="rId1" Type="http://schemas.openxmlformats.org/officeDocument/2006/relationships/tags" Target="../tags/tag8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9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9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2" Type="http://schemas.openxmlformats.org/officeDocument/2006/relationships/slideLayout" Target="../slideLayouts/slideLayout27.xml"/><Relationship Id="rId31" Type="http://schemas.openxmlformats.org/officeDocument/2006/relationships/tags" Target="../tags/tag122.xml"/><Relationship Id="rId30" Type="http://schemas.openxmlformats.org/officeDocument/2006/relationships/tags" Target="../tags/tag121.xml"/><Relationship Id="rId3" Type="http://schemas.openxmlformats.org/officeDocument/2006/relationships/image" Target="../media/image30.png"/><Relationship Id="rId29" Type="http://schemas.openxmlformats.org/officeDocument/2006/relationships/tags" Target="../tags/tag120.xml"/><Relationship Id="rId28" Type="http://schemas.openxmlformats.org/officeDocument/2006/relationships/tags" Target="../tags/tag119.xml"/><Relationship Id="rId27" Type="http://schemas.openxmlformats.org/officeDocument/2006/relationships/tags" Target="../tags/tag118.xml"/><Relationship Id="rId26" Type="http://schemas.openxmlformats.org/officeDocument/2006/relationships/tags" Target="../tags/tag117.xml"/><Relationship Id="rId25" Type="http://schemas.openxmlformats.org/officeDocument/2006/relationships/tags" Target="../tags/tag116.xml"/><Relationship Id="rId24" Type="http://schemas.openxmlformats.org/officeDocument/2006/relationships/tags" Target="../tags/tag115.xml"/><Relationship Id="rId23" Type="http://schemas.openxmlformats.org/officeDocument/2006/relationships/tags" Target="../tags/tag114.xml"/><Relationship Id="rId22" Type="http://schemas.openxmlformats.org/officeDocument/2006/relationships/tags" Target="../tags/tag113.xml"/><Relationship Id="rId21" Type="http://schemas.openxmlformats.org/officeDocument/2006/relationships/tags" Target="../tags/tag112.xml"/><Relationship Id="rId20" Type="http://schemas.openxmlformats.org/officeDocument/2006/relationships/tags" Target="../tags/tag111.xml"/><Relationship Id="rId2" Type="http://schemas.openxmlformats.org/officeDocument/2006/relationships/tags" Target="../tags/tag94.xml"/><Relationship Id="rId19" Type="http://schemas.openxmlformats.org/officeDocument/2006/relationships/tags" Target="../tags/tag110.xml"/><Relationship Id="rId18" Type="http://schemas.openxmlformats.org/officeDocument/2006/relationships/tags" Target="../tags/tag109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tags" Target="../tags/tag9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6" Type="http://schemas.openxmlformats.org/officeDocument/2006/relationships/slideLayout" Target="../slideLayouts/slideLayout27.xml"/><Relationship Id="rId35" Type="http://schemas.openxmlformats.org/officeDocument/2006/relationships/tags" Target="../tags/tag156.xml"/><Relationship Id="rId34" Type="http://schemas.openxmlformats.org/officeDocument/2006/relationships/tags" Target="../tags/tag155.xml"/><Relationship Id="rId33" Type="http://schemas.openxmlformats.org/officeDocument/2006/relationships/tags" Target="../tags/tag154.xml"/><Relationship Id="rId32" Type="http://schemas.openxmlformats.org/officeDocument/2006/relationships/tags" Target="../tags/tag153.xml"/><Relationship Id="rId31" Type="http://schemas.openxmlformats.org/officeDocument/2006/relationships/tags" Target="../tags/tag152.xml"/><Relationship Id="rId30" Type="http://schemas.openxmlformats.org/officeDocument/2006/relationships/tags" Target="../tags/tag151.xml"/><Relationship Id="rId3" Type="http://schemas.openxmlformats.org/officeDocument/2006/relationships/image" Target="../media/image30.png"/><Relationship Id="rId29" Type="http://schemas.openxmlformats.org/officeDocument/2006/relationships/tags" Target="../tags/tag150.xml"/><Relationship Id="rId28" Type="http://schemas.openxmlformats.org/officeDocument/2006/relationships/tags" Target="../tags/tag149.xml"/><Relationship Id="rId27" Type="http://schemas.openxmlformats.org/officeDocument/2006/relationships/tags" Target="../tags/tag148.xml"/><Relationship Id="rId26" Type="http://schemas.openxmlformats.org/officeDocument/2006/relationships/tags" Target="../tags/tag147.xml"/><Relationship Id="rId25" Type="http://schemas.openxmlformats.org/officeDocument/2006/relationships/tags" Target="../tags/tag146.xml"/><Relationship Id="rId24" Type="http://schemas.openxmlformats.org/officeDocument/2006/relationships/tags" Target="../tags/tag145.xml"/><Relationship Id="rId23" Type="http://schemas.openxmlformats.org/officeDocument/2006/relationships/tags" Target="../tags/tag14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tags" Target="../tags/tag124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3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57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image" Target="../media/image31.png"/><Relationship Id="rId1" Type="http://schemas.openxmlformats.org/officeDocument/2006/relationships/tags" Target="../tags/tag158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62.xml"/><Relationship Id="rId2" Type="http://schemas.openxmlformats.org/officeDocument/2006/relationships/image" Target="../media/image32.png"/><Relationship Id="rId1" Type="http://schemas.openxmlformats.org/officeDocument/2006/relationships/tags" Target="../tags/tag16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3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image" Target="../media/image32.png"/><Relationship Id="rId1" Type="http://schemas.openxmlformats.org/officeDocument/2006/relationships/tags" Target="../tags/tag163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tags" Target="../tags/tag169.xml"/><Relationship Id="rId4" Type="http://schemas.openxmlformats.org/officeDocument/2006/relationships/image" Target="../media/image24.png"/><Relationship Id="rId3" Type="http://schemas.openxmlformats.org/officeDocument/2006/relationships/tags" Target="../tags/tag168.xml"/><Relationship Id="rId2" Type="http://schemas.openxmlformats.org/officeDocument/2006/relationships/image" Target="../media/image32.png"/><Relationship Id="rId1" Type="http://schemas.openxmlformats.org/officeDocument/2006/relationships/tags" Target="../tags/tag167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71.xml"/><Relationship Id="rId2" Type="http://schemas.openxmlformats.org/officeDocument/2006/relationships/image" Target="../media/image33.png"/><Relationship Id="rId1" Type="http://schemas.openxmlformats.org/officeDocument/2006/relationships/tags" Target="../tags/tag17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79.xml"/><Relationship Id="rId8" Type="http://schemas.openxmlformats.org/officeDocument/2006/relationships/tags" Target="../tags/tag178.xml"/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image" Target="../media/image34.png"/><Relationship Id="rId16" Type="http://schemas.openxmlformats.org/officeDocument/2006/relationships/slideLayout" Target="../slideLayouts/slideLayout27.xml"/><Relationship Id="rId15" Type="http://schemas.openxmlformats.org/officeDocument/2006/relationships/tags" Target="../tags/tag185.xml"/><Relationship Id="rId14" Type="http://schemas.openxmlformats.org/officeDocument/2006/relationships/tags" Target="../tags/tag184.xml"/><Relationship Id="rId13" Type="http://schemas.openxmlformats.org/officeDocument/2006/relationships/tags" Target="../tags/tag183.xml"/><Relationship Id="rId12" Type="http://schemas.openxmlformats.org/officeDocument/2006/relationships/tags" Target="../tags/tag182.xml"/><Relationship Id="rId11" Type="http://schemas.openxmlformats.org/officeDocument/2006/relationships/tags" Target="../tags/tag181.xml"/><Relationship Id="rId10" Type="http://schemas.openxmlformats.org/officeDocument/2006/relationships/tags" Target="../tags/tag180.xml"/><Relationship Id="rId1" Type="http://schemas.openxmlformats.org/officeDocument/2006/relationships/tags" Target="../tags/tag172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image" Target="../media/image34.png"/><Relationship Id="rId18" Type="http://schemas.openxmlformats.org/officeDocument/2006/relationships/slideLayout" Target="../slideLayouts/slideLayout27.xml"/><Relationship Id="rId17" Type="http://schemas.openxmlformats.org/officeDocument/2006/relationships/tags" Target="../tags/tag200.xml"/><Relationship Id="rId16" Type="http://schemas.openxmlformats.org/officeDocument/2006/relationships/image" Target="../media/image35.png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tags" Target="../tags/tag18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0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02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203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10.xml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image" Target="../media/image30.png"/><Relationship Id="rId4" Type="http://schemas.openxmlformats.org/officeDocument/2006/relationships/tags" Target="../tags/tag206.xml"/><Relationship Id="rId3" Type="http://schemas.openxmlformats.org/officeDocument/2006/relationships/tags" Target="../tags/tag205.xml"/><Relationship Id="rId26" Type="http://schemas.openxmlformats.org/officeDocument/2006/relationships/slideLayout" Target="../slideLayouts/slideLayout27.xml"/><Relationship Id="rId25" Type="http://schemas.openxmlformats.org/officeDocument/2006/relationships/tags" Target="../tags/tag226.xml"/><Relationship Id="rId24" Type="http://schemas.openxmlformats.org/officeDocument/2006/relationships/tags" Target="../tags/tag225.xml"/><Relationship Id="rId23" Type="http://schemas.openxmlformats.org/officeDocument/2006/relationships/tags" Target="../tags/tag224.xml"/><Relationship Id="rId22" Type="http://schemas.openxmlformats.org/officeDocument/2006/relationships/tags" Target="../tags/tag223.xml"/><Relationship Id="rId21" Type="http://schemas.openxmlformats.org/officeDocument/2006/relationships/tags" Target="../tags/tag222.xml"/><Relationship Id="rId20" Type="http://schemas.openxmlformats.org/officeDocument/2006/relationships/tags" Target="../tags/tag221.xml"/><Relationship Id="rId2" Type="http://schemas.openxmlformats.org/officeDocument/2006/relationships/image" Target="../media/image15.png"/><Relationship Id="rId19" Type="http://schemas.openxmlformats.org/officeDocument/2006/relationships/tags" Target="../tags/tag220.xml"/><Relationship Id="rId18" Type="http://schemas.openxmlformats.org/officeDocument/2006/relationships/tags" Target="../tags/tag219.xml"/><Relationship Id="rId17" Type="http://schemas.openxmlformats.org/officeDocument/2006/relationships/tags" Target="../tags/tag218.xml"/><Relationship Id="rId16" Type="http://schemas.openxmlformats.org/officeDocument/2006/relationships/tags" Target="../tags/tag217.xml"/><Relationship Id="rId15" Type="http://schemas.openxmlformats.org/officeDocument/2006/relationships/tags" Target="../tags/tag216.xml"/><Relationship Id="rId14" Type="http://schemas.openxmlformats.org/officeDocument/2006/relationships/tags" Target="../tags/tag215.xml"/><Relationship Id="rId13" Type="http://schemas.openxmlformats.org/officeDocument/2006/relationships/tags" Target="../tags/tag214.xml"/><Relationship Id="rId12" Type="http://schemas.openxmlformats.org/officeDocument/2006/relationships/tags" Target="../tags/tag213.xml"/><Relationship Id="rId11" Type="http://schemas.openxmlformats.org/officeDocument/2006/relationships/tags" Target="../tags/tag212.xml"/><Relationship Id="rId10" Type="http://schemas.openxmlformats.org/officeDocument/2006/relationships/tags" Target="../tags/tag211.xml"/><Relationship Id="rId1" Type="http://schemas.openxmlformats.org/officeDocument/2006/relationships/tags" Target="../tags/tag20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2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5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6.xml"/><Relationship Id="rId5" Type="http://schemas.openxmlformats.org/officeDocument/2006/relationships/image" Target="../media/image14.jpeg"/><Relationship Id="rId4" Type="http://schemas.openxmlformats.org/officeDocument/2006/relationships/tags" Target="../tags/tag15.xml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tags" Target="../tags/tag1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7.xml"/><Relationship Id="rId2" Type="http://schemas.openxmlformats.org/officeDocument/2006/relationships/image" Target="../media/image9.png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image" Target="../media/image15.png"/><Relationship Id="rId1" Type="http://schemas.openxmlformats.org/officeDocument/2006/relationships/tags" Target="../tags/tag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4809021" y="2229730"/>
            <a:ext cx="7036748" cy="10420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昇思</a:t>
            </a:r>
            <a:r>
              <a:rPr lang="en-US" altLang="zh-CN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MindSpore</a:t>
            </a: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技术公开课</a:t>
            </a:r>
            <a:endParaRPr lang="zh-CN" altLang="en-US" sz="3300" b="1" spc="300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>
              <a:lnSpc>
                <a:spcPct val="100000"/>
              </a:lnSpc>
            </a:pP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大模型</a:t>
            </a:r>
            <a:r>
              <a:rPr lang="zh-CN" altLang="en-US" sz="3300" b="1" spc="300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专题</a:t>
            </a:r>
            <a:endParaRPr lang="zh-CN" altLang="en-US" sz="3300" b="1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线条"/>
          <p:cNvSpPr/>
          <p:nvPr/>
        </p:nvSpPr>
        <p:spPr>
          <a:xfrm>
            <a:off x="7559952" y="3470313"/>
            <a:ext cx="1650999" cy="0"/>
          </a:xfrm>
          <a:prstGeom prst="line">
            <a:avLst/>
          </a:prstGeom>
          <a:ln w="28575">
            <a:solidFill>
              <a:srgbClr val="C00000"/>
            </a:solidFill>
            <a:miter/>
          </a:ln>
        </p:spPr>
        <p:txBody>
          <a:bodyPr lIns="64282" tIns="64282" rIns="64282" bIns="64282"/>
          <a:lstStyle/>
          <a:p>
            <a:pPr defTabSz="2633345">
              <a:defRPr sz="46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4600">
              <a:solidFill>
                <a:srgbClr val="000000"/>
              </a:solidFill>
              <a:latin typeface="Calibri" panose="020F0502020204030204"/>
              <a:ea typeface="Calibri" panose="020F0502020204030204"/>
              <a:cs typeface="+mn-ea"/>
              <a:sym typeface="+mn-lt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574102" y="3586198"/>
            <a:ext cx="7506586" cy="7230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BERT</a:t>
            </a:r>
            <a:endParaRPr lang="en-US" sz="2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6855" y="1590675"/>
            <a:ext cx="10814050" cy="449580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Tokenization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输入的句子经过分词后，首尾添加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特殊字符，后转换为数字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信息由三部分内容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组成：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表示内容的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表示位置的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用于区分不同句子的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type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27125" y="3427730"/>
            <a:ext cx="9518650" cy="2400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39825" y="2002790"/>
            <a:ext cx="9331325" cy="463867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三种信息分别进入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层，得到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embeddings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embeddings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segment embeddings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不同，以上三种均为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可学习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02435" y="1657985"/>
            <a:ext cx="8687435" cy="44881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如果出现输入是句子对的情况呢？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 Layer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堆叠而成，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 Layer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的组成与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 Layer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一致：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自注意力层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+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前馈神经网络，中间通过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residual connection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LayerNorm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连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7430" y="2225675"/>
            <a:ext cx="5678805" cy="376047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4371975" y="2225675"/>
            <a:ext cx="6655435" cy="3601720"/>
            <a:chOff x="6885" y="3505"/>
            <a:chExt cx="10481" cy="5672"/>
          </a:xfrm>
        </p:grpSpPr>
        <p:cxnSp>
          <p:nvCxnSpPr>
            <p:cNvPr id="8" name="直接箭头连接符 7"/>
            <p:cNvCxnSpPr/>
            <p:nvPr/>
          </p:nvCxnSpPr>
          <p:spPr>
            <a:xfrm flipH="1" flipV="1">
              <a:off x="10669" y="4263"/>
              <a:ext cx="2253" cy="7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" name="圆角矩形 8"/>
            <p:cNvSpPr/>
            <p:nvPr/>
          </p:nvSpPr>
          <p:spPr>
            <a:xfrm>
              <a:off x="6885" y="3676"/>
              <a:ext cx="3640" cy="1067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002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3200" y="3505"/>
              <a:ext cx="4166" cy="5673"/>
            </a:xfrm>
            <a:prstGeom prst="rect">
              <a:avLst/>
            </a:prstGeom>
          </p:spPr>
        </p:pic>
      </p:grp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812165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812165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68122"/>
          <a:stretch>
            <a:fillRect/>
          </a:stretch>
        </p:blipFill>
        <p:spPr>
          <a:xfrm>
            <a:off x="7613650" y="2736215"/>
            <a:ext cx="1581150" cy="32848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"/>
          <a:srcRect l="53514"/>
          <a:stretch>
            <a:fillRect/>
          </a:stretch>
        </p:blipFill>
        <p:spPr>
          <a:xfrm>
            <a:off x="9328150" y="2849245"/>
            <a:ext cx="2305685" cy="32848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78000" y="4908550"/>
            <a:ext cx="1854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堆叠的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层数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812165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952750" y="4908550"/>
            <a:ext cx="277495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embedding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的词向量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长度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553450" y="4477385"/>
            <a:ext cx="3388360" cy="3587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</a:t>
            </a:r>
            <a:r>
              <a:rPr lang="en-US" altLang="zh-CN"/>
              <a:t>mbedding</a:t>
            </a:r>
            <a:endParaRPr lang="en-US" altLang="zh-CN"/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8698865" y="5457190"/>
            <a:ext cx="55626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5"/>
            </p:custDataLst>
          </p:nvPr>
        </p:nvSpPr>
        <p:spPr>
          <a:xfrm>
            <a:off x="9255125" y="5457190"/>
            <a:ext cx="547370" cy="198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help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>
            <p:custDataLst>
              <p:tags r:id="rId6"/>
            </p:custDataLst>
          </p:nvPr>
        </p:nvSpPr>
        <p:spPr>
          <a:xfrm>
            <a:off x="9877425" y="5457190"/>
            <a:ext cx="666115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prince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7"/>
            </p:custDataLst>
          </p:nvPr>
        </p:nvSpPr>
        <p:spPr>
          <a:xfrm>
            <a:off x="10736580" y="5473700"/>
            <a:ext cx="100711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7200265" y="5440680"/>
            <a:ext cx="118237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model inputs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7237095" y="5186045"/>
            <a:ext cx="118237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ids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0"/>
            </p:custDataLst>
          </p:nvPr>
        </p:nvSpPr>
        <p:spPr>
          <a:xfrm>
            <a:off x="8698865" y="5186045"/>
            <a:ext cx="556260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101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1"/>
            </p:custDataLst>
          </p:nvPr>
        </p:nvSpPr>
        <p:spPr>
          <a:xfrm>
            <a:off x="9255125" y="5186045"/>
            <a:ext cx="547370" cy="1981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1494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9877425" y="5186045"/>
            <a:ext cx="666115" cy="181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6927</a:t>
            </a:r>
            <a:endParaRPr lang="en-US" altLang="zh-CN" sz="12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上箭头 25"/>
          <p:cNvSpPr/>
          <p:nvPr>
            <p:custDataLst>
              <p:tags r:id="rId13"/>
            </p:custDataLst>
          </p:nvPr>
        </p:nvSpPr>
        <p:spPr>
          <a:xfrm>
            <a:off x="9492615" y="491744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>
            <p:custDataLst>
              <p:tags r:id="rId14"/>
            </p:custDataLst>
          </p:nvPr>
        </p:nvSpPr>
        <p:spPr>
          <a:xfrm>
            <a:off x="10086975" y="491744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上箭头 27"/>
          <p:cNvSpPr/>
          <p:nvPr>
            <p:custDataLst>
              <p:tags r:id="rId15"/>
            </p:custDataLst>
          </p:nvPr>
        </p:nvSpPr>
        <p:spPr>
          <a:xfrm>
            <a:off x="8869680" y="491744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16"/>
            </p:custDataLst>
          </p:nvPr>
        </p:nvSpPr>
        <p:spPr>
          <a:xfrm>
            <a:off x="7237095" y="3815080"/>
            <a:ext cx="1182370" cy="4775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embeddings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表格 29"/>
          <p:cNvGraphicFramePr/>
          <p:nvPr/>
        </p:nvGraphicFramePr>
        <p:xfrm>
          <a:off x="8382635" y="3928745"/>
          <a:ext cx="914400" cy="17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  <a:gridCol w="182880"/>
                <a:gridCol w="182880"/>
                <a:gridCol w="157480"/>
                <a:gridCol w="208280"/>
              </a:tblGrid>
              <a:tr h="1778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</a:tr>
            </a:tbl>
          </a:graphicData>
        </a:graphic>
      </p:graphicFrame>
      <p:sp>
        <p:nvSpPr>
          <p:cNvPr id="32" name="上箭头 31"/>
          <p:cNvSpPr/>
          <p:nvPr>
            <p:custDataLst>
              <p:tags r:id="rId17"/>
            </p:custDataLst>
          </p:nvPr>
        </p:nvSpPr>
        <p:spPr>
          <a:xfrm>
            <a:off x="9467215" y="420243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上箭头 32"/>
          <p:cNvSpPr/>
          <p:nvPr>
            <p:custDataLst>
              <p:tags r:id="rId18"/>
            </p:custDataLst>
          </p:nvPr>
        </p:nvSpPr>
        <p:spPr>
          <a:xfrm>
            <a:off x="10061575" y="420243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>
            <p:custDataLst>
              <p:tags r:id="rId19"/>
            </p:custDataLst>
          </p:nvPr>
        </p:nvSpPr>
        <p:spPr>
          <a:xfrm>
            <a:off x="8844280" y="420243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5" name="表格 34"/>
          <p:cNvGraphicFramePr/>
          <p:nvPr>
            <p:custDataLst>
              <p:tags r:id="rId20"/>
            </p:custDataLst>
          </p:nvPr>
        </p:nvGraphicFramePr>
        <p:xfrm>
          <a:off x="9667875" y="3928745"/>
          <a:ext cx="914400" cy="17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  <a:gridCol w="182880"/>
                <a:gridCol w="182880"/>
                <a:gridCol w="157480"/>
                <a:gridCol w="208280"/>
              </a:tblGrid>
              <a:tr h="1778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表格 35"/>
          <p:cNvGraphicFramePr/>
          <p:nvPr>
            <p:custDataLst>
              <p:tags r:id="rId21"/>
            </p:custDataLst>
          </p:nvPr>
        </p:nvGraphicFramePr>
        <p:xfrm>
          <a:off x="8963025" y="3514090"/>
          <a:ext cx="914400" cy="1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"/>
                <a:gridCol w="182880"/>
                <a:gridCol w="182880"/>
                <a:gridCol w="157480"/>
                <a:gridCol w="208280"/>
              </a:tblGrid>
              <a:tr h="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400"/>
                    </a:p>
                  </a:txBody>
                  <a:tcPr>
                    <a:solidFill>
                      <a:srgbClr val="7CBFFE"/>
                    </a:solidFill>
                  </a:tcPr>
                </a:tc>
              </a:tr>
            </a:tbl>
          </a:graphicData>
        </a:graphic>
      </p:graphicFrame>
      <p:sp>
        <p:nvSpPr>
          <p:cNvPr id="37" name="右大括号 36"/>
          <p:cNvSpPr/>
          <p:nvPr/>
        </p:nvSpPr>
        <p:spPr>
          <a:xfrm rot="16200000">
            <a:off x="9390380" y="2847340"/>
            <a:ext cx="76200" cy="899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807450" y="2881630"/>
            <a:ext cx="13557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768 for BERT BASE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22"/>
            </p:custDataLst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BERT（Bidirectional Encoder Representation from Transformers）是由Transformer的Encoder层堆叠而成，BERT的模型大小有如下两种：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BASE：与Transformer参数量齐平，用于比较模型效果（110M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LARGE：在BERT BASE基础上扩大参数量，达到了当时各任务最好的结果（340M parameters）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7285" y="632587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3"/>
            </p:custDataLst>
          </p:nvPr>
        </p:nvGraphicFramePr>
        <p:xfrm>
          <a:off x="812165" y="3213100"/>
          <a:ext cx="6151880" cy="15506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2220"/>
                <a:gridCol w="1315720"/>
                <a:gridCol w="1728470"/>
                <a:gridCol w="1855470"/>
              </a:tblGrid>
              <a:tr h="4533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model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blocks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hidden size</a:t>
                      </a:r>
                      <a:endParaRPr lang="en-US" altLang="zh-CN" sz="16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attention head</a:t>
                      </a:r>
                      <a:endParaRPr lang="en-US" altLang="zh-CN" sz="16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Transformer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BASE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768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12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BERT LARGE</a:t>
                      </a:r>
                      <a:endParaRPr lang="en-US" altLang="zh-CN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1024</a:t>
                      </a:r>
                      <a:endParaRPr lang="en-US" altLang="zh-CN" sz="1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16</a:t>
                      </a:r>
                      <a:endParaRPr lang="en-US" altLang="zh-CN" sz="140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127625" y="4908550"/>
            <a:ext cx="184975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多头注意力头的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155" y="3101340"/>
            <a:ext cx="4681220" cy="2221230"/>
          </a:xfrm>
          <a:prstGeom prst="rect">
            <a:avLst/>
          </a:prstGeom>
        </p:spPr>
      </p:pic>
      <p:sp>
        <p:nvSpPr>
          <p:cNvPr id="9" name="副标题 8"/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Architecture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Output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会针对每一个位置输出大小为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hidden size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的向量，在下游任务中，会根据任务内容的不同，选取不同的向量放入输出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6095" y="2104390"/>
            <a:ext cx="8388985" cy="42208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中的预训练模型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Output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914400" y="2142490"/>
            <a:ext cx="4914900" cy="157416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我们一般称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[CLS]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经过线性层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激活函数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tanh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的输出为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pooler output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，用于句子级别的分类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回归任务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249"/>
          <a:stretch>
            <a:fillRect/>
          </a:stretch>
        </p:blipFill>
        <p:spPr>
          <a:xfrm>
            <a:off x="6060440" y="1544320"/>
            <a:ext cx="5884545" cy="51396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5150" y="5804535"/>
            <a:ext cx="71628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The Illustrated BERT, ELMo, and co. (How NLP Cracked Transfer Learning)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例如，在诈骗邮件分类任务中，我们会将表示句子级别信息的`[CLS]` token所对应的向量，经过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 Pooler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放入classfier中，得到对spam/not spam分类的预测。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Output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例如，在词性标注任务（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 Tagging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）中，我们需要获得每一个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所对应的类别，因此需要将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中有实际意义的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输出，分别输入对应的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67075" y="1859915"/>
            <a:ext cx="5521960" cy="47409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285" y="6446520"/>
            <a:ext cx="7162800" cy="2908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The Illustrated BERT, ELMo, and co. (How NLP Cracked Transfer Learning)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9" name="表格 38"/>
          <p:cNvGraphicFramePr/>
          <p:nvPr>
            <p:custDataLst>
              <p:tags r:id="rId3"/>
            </p:custDataLst>
          </p:nvPr>
        </p:nvGraphicFramePr>
        <p:xfrm>
          <a:off x="1047115" y="2717165"/>
          <a:ext cx="1671320" cy="17907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660"/>
                <a:gridCol w="835660"/>
              </a:tblGrid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NOUN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60%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VERB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20%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ADJ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...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...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流程图: 可选过程 39"/>
          <p:cNvSpPr/>
          <p:nvPr/>
        </p:nvSpPr>
        <p:spPr>
          <a:xfrm>
            <a:off x="511175" y="2240915"/>
            <a:ext cx="2743200" cy="2861945"/>
          </a:xfrm>
          <a:prstGeom prst="flowChartAlternateProcess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/>
          <p:nvPr/>
        </p:nvCxnSpPr>
        <p:spPr>
          <a:xfrm flipV="1">
            <a:off x="3136265" y="2164715"/>
            <a:ext cx="922655" cy="2203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>
            <p:custDataLst>
              <p:tags r:id="rId4"/>
            </p:custDataLst>
          </p:nvPr>
        </p:nvSpPr>
        <p:spPr>
          <a:xfrm>
            <a:off x="9033510" y="2849245"/>
            <a:ext cx="2781935" cy="129921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我们一般称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BERT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输出的每个位置对应的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vector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sequence 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output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的不同下游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任务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7285" y="620522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6865" y="1990725"/>
            <a:ext cx="3022600" cy="30797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223895" y="1990725"/>
            <a:ext cx="2984500" cy="29273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249670" y="2058035"/>
            <a:ext cx="2908300" cy="2857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964930" y="2082800"/>
            <a:ext cx="3041650" cy="2870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8950" y="1482725"/>
            <a:ext cx="255460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句子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对分类：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3439160" y="1482725"/>
            <a:ext cx="255460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单句子分类：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0"/>
            </p:custDataLst>
          </p:nvPr>
        </p:nvSpPr>
        <p:spPr>
          <a:xfrm>
            <a:off x="6388735" y="1482725"/>
            <a:ext cx="255460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：第二个序列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1"/>
            </p:custDataLst>
          </p:nvPr>
        </p:nvSpPr>
        <p:spPr>
          <a:xfrm>
            <a:off x="8750300" y="1041400"/>
            <a:ext cx="360108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单句子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Tagging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有实际意义的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Q</a:t>
            </a:r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uiz</a:t>
            </a:r>
            <a:endParaRPr 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多选）在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模型中，从输入语句生成的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什么？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 embedding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embedding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Segement embedding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 embedding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Feedforward embedding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52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52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52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Q</a:t>
            </a:r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uiz</a:t>
            </a:r>
            <a:endParaRPr 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是哪一种类型的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Encoder-only mode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Encoder-decoder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Decoder-only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Recurrent Neural Network (RNN) encoder-decoder model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52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Q</a:t>
            </a:r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uiz</a:t>
            </a:r>
            <a:endParaRPr 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如果我希望基于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完成情感分类任务，即输入一句话，输出语句的情感色彩（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positive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negative or neural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），我应该选择哪一部分的输出放入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19087"/>
          <a:stretch>
            <a:fillRect/>
          </a:stretch>
        </p:blipFill>
        <p:spPr>
          <a:xfrm>
            <a:off x="4632960" y="3522345"/>
            <a:ext cx="4550410" cy="1733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822825" y="5631815"/>
            <a:ext cx="43307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269865" y="5631815"/>
            <a:ext cx="27114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554980" y="5631815"/>
            <a:ext cx="63754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visually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上箭头 12"/>
          <p:cNvSpPr/>
          <p:nvPr>
            <p:custDataLst>
              <p:tags r:id="rId7"/>
            </p:custDataLst>
          </p:nvPr>
        </p:nvSpPr>
        <p:spPr>
          <a:xfrm>
            <a:off x="534733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>
            <p:custDataLst>
              <p:tags r:id="rId8"/>
            </p:custDataLst>
          </p:nvPr>
        </p:nvSpPr>
        <p:spPr>
          <a:xfrm>
            <a:off x="580390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>
            <p:custDataLst>
              <p:tags r:id="rId9"/>
            </p:custDataLst>
          </p:nvPr>
        </p:nvSpPr>
        <p:spPr>
          <a:xfrm>
            <a:off x="646176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>
            <p:custDataLst>
              <p:tags r:id="rId10"/>
            </p:custDataLst>
          </p:nvPr>
        </p:nvSpPr>
        <p:spPr>
          <a:xfrm>
            <a:off x="722122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>
            <p:custDataLst>
              <p:tags r:id="rId11"/>
            </p:custDataLst>
          </p:nvPr>
        </p:nvSpPr>
        <p:spPr>
          <a:xfrm>
            <a:off x="78352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>
            <p:custDataLst>
              <p:tags r:id="rId12"/>
            </p:custDataLst>
          </p:nvPr>
        </p:nvSpPr>
        <p:spPr>
          <a:xfrm>
            <a:off x="499237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6206490" y="5631815"/>
            <a:ext cx="69532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stunning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6915785" y="5631815"/>
            <a:ext cx="81153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rumination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7741285" y="5631815"/>
            <a:ext cx="33591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809117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love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854329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上箭头 22"/>
          <p:cNvSpPr/>
          <p:nvPr>
            <p:custDataLst>
              <p:tags r:id="rId18"/>
            </p:custDataLst>
          </p:nvPr>
        </p:nvSpPr>
        <p:spPr>
          <a:xfrm>
            <a:off x="82543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>
            <p:custDataLst>
              <p:tags r:id="rId19"/>
            </p:custDataLst>
          </p:nvPr>
        </p:nvSpPr>
        <p:spPr>
          <a:xfrm>
            <a:off x="869378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20"/>
            </p:custDataLst>
          </p:nvPr>
        </p:nvSpPr>
        <p:spPr>
          <a:xfrm>
            <a:off x="4733290" y="2247265"/>
            <a:ext cx="1924050" cy="259715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C</a:t>
            </a:r>
            <a:r>
              <a:rPr lang="en-US" altLang="zh-CN" sz="1200"/>
              <a:t>lassifier</a:t>
            </a:r>
            <a:endParaRPr lang="zh-CN" altLang="en-US" sz="1200"/>
          </a:p>
        </p:txBody>
      </p:sp>
      <p:sp>
        <p:nvSpPr>
          <p:cNvPr id="26" name="上箭头 25"/>
          <p:cNvSpPr/>
          <p:nvPr>
            <p:custDataLst>
              <p:tags r:id="rId21"/>
            </p:custDataLst>
          </p:nvPr>
        </p:nvSpPr>
        <p:spPr>
          <a:xfrm>
            <a:off x="534733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上箭头 27"/>
          <p:cNvSpPr/>
          <p:nvPr>
            <p:custDataLst>
              <p:tags r:id="rId22"/>
            </p:custDataLst>
          </p:nvPr>
        </p:nvSpPr>
        <p:spPr>
          <a:xfrm>
            <a:off x="580390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>
            <p:custDataLst>
              <p:tags r:id="rId23"/>
            </p:custDataLst>
          </p:nvPr>
        </p:nvSpPr>
        <p:spPr>
          <a:xfrm>
            <a:off x="646176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上箭头 29"/>
          <p:cNvSpPr/>
          <p:nvPr>
            <p:custDataLst>
              <p:tags r:id="rId24"/>
            </p:custDataLst>
          </p:nvPr>
        </p:nvSpPr>
        <p:spPr>
          <a:xfrm>
            <a:off x="722122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上箭头 30"/>
          <p:cNvSpPr/>
          <p:nvPr>
            <p:custDataLst>
              <p:tags r:id="rId25"/>
            </p:custDataLst>
          </p:nvPr>
        </p:nvSpPr>
        <p:spPr>
          <a:xfrm>
            <a:off x="78352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上箭头 31"/>
          <p:cNvSpPr/>
          <p:nvPr>
            <p:custDataLst>
              <p:tags r:id="rId26"/>
            </p:custDataLst>
          </p:nvPr>
        </p:nvSpPr>
        <p:spPr>
          <a:xfrm>
            <a:off x="499237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上箭头 32"/>
          <p:cNvSpPr/>
          <p:nvPr>
            <p:custDataLst>
              <p:tags r:id="rId27"/>
            </p:custDataLst>
          </p:nvPr>
        </p:nvSpPr>
        <p:spPr>
          <a:xfrm>
            <a:off x="82543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>
            <p:custDataLst>
              <p:tags r:id="rId28"/>
            </p:custDataLst>
          </p:nvPr>
        </p:nvSpPr>
        <p:spPr>
          <a:xfrm>
            <a:off x="869378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上箭头 34"/>
          <p:cNvSpPr/>
          <p:nvPr>
            <p:custDataLst>
              <p:tags r:id="rId29"/>
            </p:custDataLst>
          </p:nvPr>
        </p:nvSpPr>
        <p:spPr>
          <a:xfrm rot="16200000">
            <a:off x="4418965" y="2216150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6" name="表格 35"/>
          <p:cNvGraphicFramePr/>
          <p:nvPr>
            <p:custDataLst>
              <p:tags r:id="rId30"/>
            </p:custDataLst>
          </p:nvPr>
        </p:nvGraphicFramePr>
        <p:xfrm>
          <a:off x="2402840" y="2104390"/>
          <a:ext cx="181356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565"/>
                <a:gridCol w="721995"/>
              </a:tblGrid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positive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80%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negative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neural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</a:tbl>
          </a:graphicData>
        </a:graphic>
      </p:graphicFrame>
      <p:sp>
        <p:nvSpPr>
          <p:cNvPr id="37" name="文本框 36"/>
          <p:cNvSpPr txBox="1"/>
          <p:nvPr/>
        </p:nvSpPr>
        <p:spPr>
          <a:xfrm>
            <a:off x="6206490" y="2614295"/>
            <a:ext cx="92964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32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33290" y="5948045"/>
            <a:ext cx="4497070" cy="5715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00B050"/>
                </a:solidFill>
              </a:rPr>
              <a:t>a visually stunning rumination on love</a:t>
            </a:r>
            <a:endParaRPr lang="en-US" altLang="zh-CN" sz="1600">
              <a:solidFill>
                <a:srgbClr val="00B050"/>
              </a:solidFill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7533640" y="1640205"/>
            <a:ext cx="3787140" cy="11144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Hint: </a:t>
            </a:r>
            <a:r>
              <a:rPr lang="zh-CN" altLang="en-US" sz="1200"/>
              <a:t>该任务属于什么类型的任务？</a:t>
            </a:r>
            <a:endParaRPr lang="zh-CN" altLang="en-US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200"/>
              <a:t>单句子分类</a:t>
            </a:r>
            <a:endParaRPr lang="zh-CN" altLang="en-US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200"/>
              <a:t>句子对分类</a:t>
            </a:r>
            <a:endParaRPr lang="zh-CN" altLang="en-US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200"/>
              <a:t>Q&amp;A</a:t>
            </a:r>
            <a:endParaRPr lang="en-US" altLang="zh-CN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200"/>
              <a:t>单句子</a:t>
            </a:r>
            <a:r>
              <a:rPr lang="en-US" altLang="zh-CN" sz="1200"/>
              <a:t>Tagging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846455" y="3390900"/>
            <a:ext cx="3291840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visually ... love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visually stunning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Q</a:t>
            </a:r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uiz</a:t>
            </a:r>
            <a:endParaRPr 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如果我希望基于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完成情感分类任务，即输入一句话，输出语句的情感色彩（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positive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negative or neural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），我应该选择哪一部分的输出放入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19087"/>
          <a:stretch>
            <a:fillRect/>
          </a:stretch>
        </p:blipFill>
        <p:spPr>
          <a:xfrm>
            <a:off x="4632960" y="3522345"/>
            <a:ext cx="4550410" cy="173355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4822825" y="5631815"/>
            <a:ext cx="43307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5269865" y="5631815"/>
            <a:ext cx="27114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5554980" y="5631815"/>
            <a:ext cx="63754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visually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上箭头 12"/>
          <p:cNvSpPr/>
          <p:nvPr>
            <p:custDataLst>
              <p:tags r:id="rId7"/>
            </p:custDataLst>
          </p:nvPr>
        </p:nvSpPr>
        <p:spPr>
          <a:xfrm>
            <a:off x="534733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>
            <p:custDataLst>
              <p:tags r:id="rId8"/>
            </p:custDataLst>
          </p:nvPr>
        </p:nvSpPr>
        <p:spPr>
          <a:xfrm>
            <a:off x="580390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>
            <p:custDataLst>
              <p:tags r:id="rId9"/>
            </p:custDataLst>
          </p:nvPr>
        </p:nvSpPr>
        <p:spPr>
          <a:xfrm>
            <a:off x="646176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>
            <p:custDataLst>
              <p:tags r:id="rId10"/>
            </p:custDataLst>
          </p:nvPr>
        </p:nvSpPr>
        <p:spPr>
          <a:xfrm>
            <a:off x="722122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>
            <p:custDataLst>
              <p:tags r:id="rId11"/>
            </p:custDataLst>
          </p:nvPr>
        </p:nvSpPr>
        <p:spPr>
          <a:xfrm>
            <a:off x="78352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>
            <p:custDataLst>
              <p:tags r:id="rId12"/>
            </p:custDataLst>
          </p:nvPr>
        </p:nvSpPr>
        <p:spPr>
          <a:xfrm>
            <a:off x="4992370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6206490" y="5631815"/>
            <a:ext cx="69532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stunning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14"/>
            </p:custDataLst>
          </p:nvPr>
        </p:nvSpPr>
        <p:spPr>
          <a:xfrm>
            <a:off x="6915785" y="5631815"/>
            <a:ext cx="81153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rumination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7741285" y="5631815"/>
            <a:ext cx="33591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809117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love</a:t>
            </a:r>
            <a:endParaRPr lang="en-US" altLang="zh-CN" sz="9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8543290" y="5631815"/>
            <a:ext cx="438150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上箭头 22"/>
          <p:cNvSpPr/>
          <p:nvPr>
            <p:custDataLst>
              <p:tags r:id="rId18"/>
            </p:custDataLst>
          </p:nvPr>
        </p:nvSpPr>
        <p:spPr>
          <a:xfrm>
            <a:off x="825436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上箭头 23"/>
          <p:cNvSpPr/>
          <p:nvPr>
            <p:custDataLst>
              <p:tags r:id="rId19"/>
            </p:custDataLst>
          </p:nvPr>
        </p:nvSpPr>
        <p:spPr>
          <a:xfrm>
            <a:off x="8693785" y="53155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>
            <p:custDataLst>
              <p:tags r:id="rId20"/>
            </p:custDataLst>
          </p:nvPr>
        </p:nvSpPr>
        <p:spPr>
          <a:xfrm>
            <a:off x="4733290" y="2247265"/>
            <a:ext cx="1924050" cy="259715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C</a:t>
            </a:r>
            <a:r>
              <a:rPr lang="en-US" altLang="zh-CN" sz="1200"/>
              <a:t>lassifier</a:t>
            </a:r>
            <a:endParaRPr lang="zh-CN" altLang="en-US" sz="1200"/>
          </a:p>
        </p:txBody>
      </p:sp>
      <p:sp>
        <p:nvSpPr>
          <p:cNvPr id="26" name="上箭头 25"/>
          <p:cNvSpPr/>
          <p:nvPr>
            <p:custDataLst>
              <p:tags r:id="rId21"/>
            </p:custDataLst>
          </p:nvPr>
        </p:nvSpPr>
        <p:spPr>
          <a:xfrm>
            <a:off x="534733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上箭头 27"/>
          <p:cNvSpPr/>
          <p:nvPr>
            <p:custDataLst>
              <p:tags r:id="rId22"/>
            </p:custDataLst>
          </p:nvPr>
        </p:nvSpPr>
        <p:spPr>
          <a:xfrm>
            <a:off x="580390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>
            <p:custDataLst>
              <p:tags r:id="rId23"/>
            </p:custDataLst>
          </p:nvPr>
        </p:nvSpPr>
        <p:spPr>
          <a:xfrm>
            <a:off x="646176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上箭头 29"/>
          <p:cNvSpPr/>
          <p:nvPr>
            <p:custDataLst>
              <p:tags r:id="rId24"/>
            </p:custDataLst>
          </p:nvPr>
        </p:nvSpPr>
        <p:spPr>
          <a:xfrm>
            <a:off x="7221220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上箭头 30"/>
          <p:cNvSpPr/>
          <p:nvPr>
            <p:custDataLst>
              <p:tags r:id="rId25"/>
            </p:custDataLst>
          </p:nvPr>
        </p:nvSpPr>
        <p:spPr>
          <a:xfrm>
            <a:off x="78352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上箭头 31"/>
          <p:cNvSpPr/>
          <p:nvPr>
            <p:custDataLst>
              <p:tags r:id="rId26"/>
            </p:custDataLst>
          </p:nvPr>
        </p:nvSpPr>
        <p:spPr>
          <a:xfrm>
            <a:off x="4992370" y="3008630"/>
            <a:ext cx="111125" cy="454025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上箭头 32"/>
          <p:cNvSpPr/>
          <p:nvPr>
            <p:custDataLst>
              <p:tags r:id="rId27"/>
            </p:custDataLst>
          </p:nvPr>
        </p:nvSpPr>
        <p:spPr>
          <a:xfrm>
            <a:off x="825436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>
            <p:custDataLst>
              <p:tags r:id="rId28"/>
            </p:custDataLst>
          </p:nvPr>
        </p:nvSpPr>
        <p:spPr>
          <a:xfrm>
            <a:off x="8693785" y="314642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上箭头 34"/>
          <p:cNvSpPr/>
          <p:nvPr>
            <p:custDataLst>
              <p:tags r:id="rId29"/>
            </p:custDataLst>
          </p:nvPr>
        </p:nvSpPr>
        <p:spPr>
          <a:xfrm rot="16200000">
            <a:off x="4418965" y="2216150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36" name="表格 35"/>
          <p:cNvGraphicFramePr/>
          <p:nvPr>
            <p:custDataLst>
              <p:tags r:id="rId30"/>
            </p:custDataLst>
          </p:nvPr>
        </p:nvGraphicFramePr>
        <p:xfrm>
          <a:off x="2402840" y="2104390"/>
          <a:ext cx="181356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91565"/>
                <a:gridCol w="721995"/>
              </a:tblGrid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positive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80%</a:t>
                      </a:r>
                      <a:endParaRPr lang="en-US" altLang="zh-CN" sz="14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negative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neural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10%</a:t>
                      </a:r>
                      <a:endParaRPr lang="en-US" altLang="zh-CN" sz="1400"/>
                    </a:p>
                  </a:txBody>
                  <a:tcPr>
                    <a:solidFill>
                      <a:srgbClr val="FFEBF0"/>
                    </a:solidFill>
                  </a:tcPr>
                </a:tc>
              </a:tr>
            </a:tbl>
          </a:graphicData>
        </a:graphic>
      </p:graphicFrame>
      <p:sp>
        <p:nvSpPr>
          <p:cNvPr id="38" name="圆角矩形 37"/>
          <p:cNvSpPr/>
          <p:nvPr/>
        </p:nvSpPr>
        <p:spPr>
          <a:xfrm>
            <a:off x="4733290" y="5948045"/>
            <a:ext cx="4497070" cy="571500"/>
          </a:xfrm>
          <a:prstGeom prst="round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>
                <a:solidFill>
                  <a:srgbClr val="00B050"/>
                </a:solidFill>
              </a:rPr>
              <a:t>a visually stunning rumination on love</a:t>
            </a:r>
            <a:endParaRPr lang="en-US" altLang="zh-CN" sz="1600">
              <a:solidFill>
                <a:srgbClr val="00B050"/>
              </a:solidFill>
            </a:endParaRPr>
          </a:p>
        </p:txBody>
      </p:sp>
      <p:sp>
        <p:nvSpPr>
          <p:cNvPr id="5" name="圆角矩形 4"/>
          <p:cNvSpPr/>
          <p:nvPr>
            <p:custDataLst>
              <p:tags r:id="rId31"/>
            </p:custDataLst>
          </p:nvPr>
        </p:nvSpPr>
        <p:spPr>
          <a:xfrm>
            <a:off x="4733290" y="2691765"/>
            <a:ext cx="1924050" cy="259715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Bert Pooler</a:t>
            </a:r>
            <a:endParaRPr lang="en-US" altLang="zh-CN" sz="1200"/>
          </a:p>
        </p:txBody>
      </p:sp>
      <p:sp>
        <p:nvSpPr>
          <p:cNvPr id="6" name="上箭头 5"/>
          <p:cNvSpPr/>
          <p:nvPr>
            <p:custDataLst>
              <p:tags r:id="rId32"/>
            </p:custDataLst>
          </p:nvPr>
        </p:nvSpPr>
        <p:spPr>
          <a:xfrm>
            <a:off x="5621655" y="2506980"/>
            <a:ext cx="76200" cy="17907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33"/>
            </p:custDataLst>
          </p:nvPr>
        </p:nvSpPr>
        <p:spPr>
          <a:xfrm>
            <a:off x="7533640" y="1640205"/>
            <a:ext cx="3787140" cy="1114425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Hint: </a:t>
            </a:r>
            <a:r>
              <a:rPr lang="zh-CN" altLang="en-US" sz="1200"/>
              <a:t>该任务属于什么类型的任务？</a:t>
            </a:r>
            <a:endParaRPr lang="zh-CN" altLang="en-US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200">
                <a:solidFill>
                  <a:srgbClr val="C00000"/>
                </a:solidFill>
              </a:rPr>
              <a:t>单句子分类</a:t>
            </a:r>
            <a:endParaRPr lang="zh-CN" altLang="en-US" sz="1200">
              <a:solidFill>
                <a:srgbClr val="C00000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200"/>
              <a:t>句子对分类</a:t>
            </a:r>
            <a:endParaRPr lang="zh-CN" altLang="en-US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200"/>
              <a:t>Q&amp;A</a:t>
            </a:r>
            <a:endParaRPr lang="en-US" altLang="zh-CN" sz="12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200"/>
              <a:t>单句子</a:t>
            </a:r>
            <a:r>
              <a:rPr lang="en-US" altLang="zh-CN" sz="1200"/>
              <a:t>Tagging</a:t>
            </a:r>
            <a:endParaRPr lang="en-US" altLang="zh-CN" sz="1200"/>
          </a:p>
        </p:txBody>
      </p:sp>
      <p:sp>
        <p:nvSpPr>
          <p:cNvPr id="8" name="文本框 7"/>
          <p:cNvSpPr txBox="1"/>
          <p:nvPr>
            <p:custDataLst>
              <p:tags r:id="rId34"/>
            </p:custDataLst>
          </p:nvPr>
        </p:nvSpPr>
        <p:spPr>
          <a:xfrm>
            <a:off x="846455" y="3390900"/>
            <a:ext cx="3291840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 visually ... love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visually stunning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模型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预训练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预训练任务有两种：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Masked Language Modelling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MLM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Next Sentence Prediction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NSP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MLM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：随机遮盖输入句子中的一些词语，并预测被遮盖的词语是什么（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完形填空）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NSP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：预测两个句子是不是上下文的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 descr="bert_pretrain_finetu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15" y="2986405"/>
            <a:ext cx="8370570" cy="333121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137285" y="6344920"/>
            <a:ext cx="7561580" cy="2914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BERT: Pre-training of Deep Bidirectional Transformers for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Language Understanding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Masked Language Modelling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MLM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捕捉词语级别的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masked_l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10" y="1663700"/>
            <a:ext cx="7400925" cy="48621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28320" y="2004060"/>
            <a:ext cx="3716020" cy="3620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14350" indent="-514350" algn="l">
              <a:lnSpc>
                <a:spcPts val="344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在输入中随机遮盖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（即将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替换为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Arial" panose="020B0604020202020204" pitchFamily="34" charset="0"/>
              <a:buAutoNum type="arabicPeriod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Arial" panose="020B0604020202020204" pitchFamily="34" charset="0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位置对应的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输出放入输出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层中，预测被遮盖的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>
              <a:lnSpc>
                <a:spcPts val="3440"/>
              </a:lnSpc>
              <a:buFont typeface="Arial" panose="020B0604020202020204" pitchFamily="34" charset="0"/>
              <a:buAutoNum type="arabicPeriod"/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l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一：如何进行预测？</a:t>
            </a:r>
            <a:endParaRPr lang="zh-CN" altLang="en-US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244340" y="1581150"/>
            <a:ext cx="7529195" cy="176085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4330065" y="5043805"/>
            <a:ext cx="7298055" cy="965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7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410" y="1829435"/>
            <a:ext cx="9191625" cy="33718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位置所对应的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输出放入输出层后，本质上是在进行一个多分类任务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masked_l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" y="1525905"/>
            <a:ext cx="7400925" cy="486219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085465" y="1521460"/>
            <a:ext cx="2929255" cy="11601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 flipV="1">
            <a:off x="6165215" y="2252980"/>
            <a:ext cx="1437005" cy="1917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814310" y="1276985"/>
            <a:ext cx="407162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我们事先会建立一个词表，覆盖所有英语单词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8926195" y="1809115"/>
          <a:ext cx="1848485" cy="2028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8485"/>
              </a:tblGrid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aardvark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aarhus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  <a:tr h="3524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improvisation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/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zyzzyva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7957820" y="3951605"/>
            <a:ext cx="40716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classifier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计算每个词对应被遮盖的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的概率，并选取概率最高的词语作为预测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4"/>
            </p:custDataLst>
          </p:nvPr>
        </p:nvGraphicFramePr>
        <p:xfrm>
          <a:off x="8359140" y="4528820"/>
          <a:ext cx="3449320" cy="21875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4660"/>
                <a:gridCol w="17246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aardvark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0.1%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aarhus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0.1%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4197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improvisation</a:t>
                      </a:r>
                      <a:endParaRPr lang="en-US" altLang="zh-CN" sz="16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10%</a:t>
                      </a:r>
                      <a:endParaRPr lang="en-US" altLang="zh-CN" sz="160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35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...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zyzzyva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0%</a:t>
                      </a:r>
                      <a:endParaRPr lang="en-US" altLang="zh-CN" sz="1600"/>
                    </a:p>
                  </a:txBody>
                  <a:tcPr>
                    <a:solidFill>
                      <a:schemeClr val="tx2"/>
                    </a:solidFill>
                  </a:tcPr>
                </a:tc>
              </a:tr>
            </a:tbl>
          </a:graphicData>
        </a:graphic>
      </p:graphicFrame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1" grpId="0"/>
      <p:bldP spid="11" grpId="1"/>
      <p:bldP spid="5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在将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位置所对应的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输出放入输出层后，本质上是在进行一个多分类任务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masked_l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35" y="1525905"/>
            <a:ext cx="6807200" cy="447230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029075" y="4949190"/>
            <a:ext cx="549910" cy="32321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3249"/>
          <a:stretch>
            <a:fillRect/>
          </a:stretch>
        </p:blipFill>
        <p:spPr>
          <a:xfrm>
            <a:off x="7083425" y="1544320"/>
            <a:ext cx="5099685" cy="4454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95955" y="6081395"/>
            <a:ext cx="61982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问题二：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进行推理时，输入并没有</a:t>
            </a:r>
            <a:r>
              <a:rPr lang="en-US" altLang="zh-CN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endParaRPr lang="en-US" altLang="zh-CN" sz="16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Masked Language Model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MLM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为了使得预训练任务和推理任务尽可能接近，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在随机遮盖的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tokens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中又进行了进一步的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处理：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80%的概率替换为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10%的概率替换为文本中的随机词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10%的概率不进行替换，保持原有的词元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masked_lm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310" y="3521075"/>
            <a:ext cx="7651115" cy="26200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Next Sentence Prediction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NSP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40435"/>
            <a:ext cx="1058354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Next Sentence Prediction (NSP)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捕捉句子级别信息，简单来说是一个针对句子对的分类问题，判断一组句子中，句子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的下一句（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IsNext or NotNext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nsp"/>
          <p:cNvPicPr>
            <a:picLocks noChangeAspect="1"/>
          </p:cNvPicPr>
          <p:nvPr/>
        </p:nvPicPr>
        <p:blipFill>
          <a:blip r:embed="rId2"/>
          <a:srcRect t="40968"/>
          <a:stretch>
            <a:fillRect/>
          </a:stretch>
        </p:blipFill>
        <p:spPr>
          <a:xfrm>
            <a:off x="3864610" y="4077970"/>
            <a:ext cx="6584315" cy="2672715"/>
          </a:xfrm>
          <a:prstGeom prst="rect">
            <a:avLst/>
          </a:prstGeom>
        </p:spPr>
      </p:pic>
      <p:sp>
        <p:nvSpPr>
          <p:cNvPr id="7" name="上箭头 6"/>
          <p:cNvSpPr/>
          <p:nvPr>
            <p:custDataLst>
              <p:tags r:id="rId3"/>
            </p:custDataLst>
          </p:nvPr>
        </p:nvSpPr>
        <p:spPr>
          <a:xfrm>
            <a:off x="6329680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176645" y="3691255"/>
            <a:ext cx="1530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9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上箭头 8"/>
          <p:cNvSpPr/>
          <p:nvPr>
            <p:custDataLst>
              <p:tags r:id="rId5"/>
            </p:custDataLst>
          </p:nvPr>
        </p:nvSpPr>
        <p:spPr>
          <a:xfrm>
            <a:off x="673544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>
            <p:custDataLst>
              <p:tags r:id="rId6"/>
            </p:custDataLst>
          </p:nvPr>
        </p:nvSpPr>
        <p:spPr>
          <a:xfrm>
            <a:off x="711390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>
            <p:custDataLst>
              <p:tags r:id="rId7"/>
            </p:custDataLst>
          </p:nvPr>
        </p:nvSpPr>
        <p:spPr>
          <a:xfrm>
            <a:off x="749236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>
            <p:custDataLst>
              <p:tags r:id="rId8"/>
            </p:custDataLst>
          </p:nvPr>
        </p:nvSpPr>
        <p:spPr>
          <a:xfrm>
            <a:off x="7898130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>
            <p:custDataLst>
              <p:tags r:id="rId9"/>
            </p:custDataLst>
          </p:nvPr>
        </p:nvSpPr>
        <p:spPr>
          <a:xfrm>
            <a:off x="828865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上箭头 30"/>
          <p:cNvSpPr/>
          <p:nvPr>
            <p:custDataLst>
              <p:tags r:id="rId10"/>
            </p:custDataLst>
          </p:nvPr>
        </p:nvSpPr>
        <p:spPr>
          <a:xfrm>
            <a:off x="868235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>
            <p:custDataLst>
              <p:tags r:id="rId11"/>
            </p:custDataLst>
          </p:nvPr>
        </p:nvSpPr>
        <p:spPr>
          <a:xfrm>
            <a:off x="974534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12"/>
            </p:custDataLst>
          </p:nvPr>
        </p:nvSpPr>
        <p:spPr>
          <a:xfrm>
            <a:off x="9423400" y="3691255"/>
            <a:ext cx="40957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  <a:endParaRPr lang="en-US" altLang="zh-CN" sz="9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上箭头 3"/>
          <p:cNvSpPr/>
          <p:nvPr>
            <p:custDataLst>
              <p:tags r:id="rId13"/>
            </p:custDataLst>
          </p:nvPr>
        </p:nvSpPr>
        <p:spPr>
          <a:xfrm>
            <a:off x="592391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14"/>
            </p:custDataLst>
          </p:nvPr>
        </p:nvSpPr>
        <p:spPr>
          <a:xfrm>
            <a:off x="5770880" y="3691255"/>
            <a:ext cx="1530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9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9450" y="2070100"/>
            <a:ext cx="532765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句子级别的分类任务，应该选取哪个位置的输出放入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sz="1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Next Sentence Prediction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（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NSP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）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35965" y="940435"/>
            <a:ext cx="1058354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Next Sentence Prediction (NSP)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捕捉句子级别信息，简单来说是一个针对句子对的分类问题，判断一组句子中，句子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是否为句子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的下一句（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IsNext or NotNext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nsp"/>
          <p:cNvPicPr>
            <a:picLocks noChangeAspect="1"/>
          </p:cNvPicPr>
          <p:nvPr/>
        </p:nvPicPr>
        <p:blipFill>
          <a:blip r:embed="rId2"/>
          <a:srcRect t="40968"/>
          <a:stretch>
            <a:fillRect/>
          </a:stretch>
        </p:blipFill>
        <p:spPr>
          <a:xfrm>
            <a:off x="3864610" y="4077970"/>
            <a:ext cx="6584315" cy="2672715"/>
          </a:xfrm>
          <a:prstGeom prst="rect">
            <a:avLst/>
          </a:prstGeom>
        </p:spPr>
      </p:pic>
      <p:sp>
        <p:nvSpPr>
          <p:cNvPr id="18" name="上箭头 17"/>
          <p:cNvSpPr/>
          <p:nvPr>
            <p:custDataLst>
              <p:tags r:id="rId3"/>
            </p:custDataLst>
          </p:nvPr>
        </p:nvSpPr>
        <p:spPr>
          <a:xfrm>
            <a:off x="5923915" y="3409315"/>
            <a:ext cx="127000" cy="59817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5770880" y="3691255"/>
            <a:ext cx="1530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b="1" dirty="0" smtClean="0">
                <a:solidFill>
                  <a:srgbClr val="A6AB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900" b="1" dirty="0" smtClean="0">
              <a:solidFill>
                <a:srgbClr val="A6AB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上箭头 6"/>
          <p:cNvSpPr/>
          <p:nvPr>
            <p:custDataLst>
              <p:tags r:id="rId5"/>
            </p:custDataLst>
          </p:nvPr>
        </p:nvSpPr>
        <p:spPr>
          <a:xfrm>
            <a:off x="6329680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6176645" y="3691255"/>
            <a:ext cx="15303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9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上箭头 8"/>
          <p:cNvSpPr/>
          <p:nvPr>
            <p:custDataLst>
              <p:tags r:id="rId7"/>
            </p:custDataLst>
          </p:nvPr>
        </p:nvSpPr>
        <p:spPr>
          <a:xfrm>
            <a:off x="673544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上箭头 11"/>
          <p:cNvSpPr/>
          <p:nvPr>
            <p:custDataLst>
              <p:tags r:id="rId8"/>
            </p:custDataLst>
          </p:nvPr>
        </p:nvSpPr>
        <p:spPr>
          <a:xfrm>
            <a:off x="711390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>
            <p:custDataLst>
              <p:tags r:id="rId9"/>
            </p:custDataLst>
          </p:nvPr>
        </p:nvSpPr>
        <p:spPr>
          <a:xfrm>
            <a:off x="749236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箭头 26"/>
          <p:cNvSpPr/>
          <p:nvPr>
            <p:custDataLst>
              <p:tags r:id="rId10"/>
            </p:custDataLst>
          </p:nvPr>
        </p:nvSpPr>
        <p:spPr>
          <a:xfrm>
            <a:off x="7898130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上箭头 28"/>
          <p:cNvSpPr/>
          <p:nvPr>
            <p:custDataLst>
              <p:tags r:id="rId11"/>
            </p:custDataLst>
          </p:nvPr>
        </p:nvSpPr>
        <p:spPr>
          <a:xfrm>
            <a:off x="828865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上箭头 30"/>
          <p:cNvSpPr/>
          <p:nvPr>
            <p:custDataLst>
              <p:tags r:id="rId12"/>
            </p:custDataLst>
          </p:nvPr>
        </p:nvSpPr>
        <p:spPr>
          <a:xfrm>
            <a:off x="868235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上箭头 33"/>
          <p:cNvSpPr/>
          <p:nvPr>
            <p:custDataLst>
              <p:tags r:id="rId13"/>
            </p:custDataLst>
          </p:nvPr>
        </p:nvSpPr>
        <p:spPr>
          <a:xfrm>
            <a:off x="9745345" y="369125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chemeClr val="accent5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>
            <p:custDataLst>
              <p:tags r:id="rId14"/>
            </p:custDataLst>
          </p:nvPr>
        </p:nvSpPr>
        <p:spPr>
          <a:xfrm>
            <a:off x="9423400" y="3691255"/>
            <a:ext cx="40957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9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  <a:endParaRPr lang="en-US" altLang="zh-CN" sz="9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4968875" y="2969895"/>
            <a:ext cx="2037080" cy="368935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/>
              <a:t>BertPooler</a:t>
            </a:r>
            <a:endParaRPr lang="en-US" altLang="zh-CN" sz="900"/>
          </a:p>
          <a:p>
            <a:pPr algn="ctr"/>
            <a:r>
              <a:rPr lang="zh-CN" altLang="en-US" sz="900"/>
              <a:t>（</a:t>
            </a:r>
            <a:r>
              <a:rPr lang="en-US" altLang="zh-CN" sz="900"/>
              <a:t>linear layer + tanh</a:t>
            </a:r>
            <a:r>
              <a:rPr lang="zh-CN" altLang="en-US" sz="900"/>
              <a:t>）</a:t>
            </a:r>
            <a:endParaRPr lang="zh-CN" altLang="en-US" sz="900"/>
          </a:p>
        </p:txBody>
      </p:sp>
      <p:pic>
        <p:nvPicPr>
          <p:cNvPr id="37" name="图片 3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093335" y="3475990"/>
            <a:ext cx="704850" cy="279400"/>
          </a:xfrm>
          <a:prstGeom prst="rect">
            <a:avLst/>
          </a:prstGeom>
        </p:spPr>
      </p:pic>
      <p:sp>
        <p:nvSpPr>
          <p:cNvPr id="39" name="圆角矩形 38"/>
          <p:cNvSpPr/>
          <p:nvPr/>
        </p:nvSpPr>
        <p:spPr>
          <a:xfrm>
            <a:off x="4968875" y="2205355"/>
            <a:ext cx="2011045" cy="375920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900"/>
              <a:t>Classifier</a:t>
            </a:r>
            <a:endParaRPr lang="en-US" altLang="zh-CN" sz="900"/>
          </a:p>
          <a:p>
            <a:pPr algn="ctr"/>
            <a:r>
              <a:rPr lang="zh-CN" altLang="en-US" sz="900"/>
              <a:t>（</a:t>
            </a:r>
            <a:r>
              <a:rPr lang="en-US" altLang="zh-CN" sz="900"/>
              <a:t>linear layer + softmax</a:t>
            </a:r>
            <a:r>
              <a:rPr lang="zh-CN" altLang="en-US" sz="900"/>
              <a:t>）</a:t>
            </a:r>
            <a:endParaRPr lang="zh-CN" altLang="en-US" sz="900"/>
          </a:p>
        </p:txBody>
      </p:sp>
      <p:sp>
        <p:nvSpPr>
          <p:cNvPr id="40" name="文本框 39"/>
          <p:cNvSpPr txBox="1"/>
          <p:nvPr/>
        </p:nvSpPr>
        <p:spPr>
          <a:xfrm>
            <a:off x="6176645" y="2651760"/>
            <a:ext cx="1331595" cy="2565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2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pooler output</a:t>
            </a:r>
            <a:endParaRPr lang="en-US" altLang="zh-CN" sz="1200" dirty="0" smtClea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上箭头 40"/>
          <p:cNvSpPr/>
          <p:nvPr/>
        </p:nvSpPr>
        <p:spPr>
          <a:xfrm>
            <a:off x="5923915" y="2617470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上箭头 41"/>
          <p:cNvSpPr/>
          <p:nvPr/>
        </p:nvSpPr>
        <p:spPr>
          <a:xfrm rot="16200000">
            <a:off x="4601845" y="2252980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3" name="图片 42" descr="nsp"/>
          <p:cNvPicPr>
            <a:picLocks noChangeAspect="1"/>
          </p:cNvPicPr>
          <p:nvPr/>
        </p:nvPicPr>
        <p:blipFill>
          <a:blip r:embed="rId2"/>
          <a:srcRect r="55506" b="78376"/>
          <a:stretch>
            <a:fillRect/>
          </a:stretch>
        </p:blipFill>
        <p:spPr>
          <a:xfrm>
            <a:off x="1143635" y="1848485"/>
            <a:ext cx="3355975" cy="1121410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40" grpId="0"/>
      <p:bldP spid="41" grpId="0" animBg="1"/>
      <p:bldP spid="40" grpId="1"/>
      <p:bldP spid="41" grpId="1" animBg="1"/>
      <p:bldP spid="39" grpId="0" animBg="1"/>
      <p:bldP spid="39" grpId="1" animBg="1"/>
      <p:bldP spid="42" grpId="0" animBg="1"/>
      <p:bldP spid="42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Q</a:t>
            </a:r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uiz</a:t>
            </a:r>
            <a:endParaRPr 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（多选）以下哪些为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的预训练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Machine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translation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Next sentence prediction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Sementic anlaysis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Part-of-speech tagging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Masked language model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52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52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Q</a:t>
            </a:r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uiz</a:t>
            </a:r>
            <a:endParaRPr 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79780" y="993775"/>
            <a:ext cx="1083881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（判断）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在预训练过程中学习高质量的词语与句子表示，从而使模型更好地泛化到不同下游任务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rue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alse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52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模型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Fine-tuning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在下游任务中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，我们使用少量的标注数据（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labelled data</a:t>
            </a:r>
            <a:r>
              <a:rPr 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对预训练Transformer编码器的所有参数进行微调，额外的输出层将从头开始训练。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bert-transfer-learning"/>
          <p:cNvPicPr>
            <a:picLocks noChangeAspect="1"/>
          </p:cNvPicPr>
          <p:nvPr/>
        </p:nvPicPr>
        <p:blipFill>
          <a:blip r:embed="rId2"/>
          <a:srcRect l="49954"/>
          <a:stretch>
            <a:fillRect/>
          </a:stretch>
        </p:blipFill>
        <p:spPr>
          <a:xfrm>
            <a:off x="7741920" y="1596390"/>
            <a:ext cx="4187190" cy="460883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37285" y="6205220"/>
            <a:ext cx="71628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The Illustrated BERT, ELMo, and co. (How NLP Cracked Transfer Learning)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19087"/>
          <a:stretch>
            <a:fillRect/>
          </a:stretch>
        </p:blipFill>
        <p:spPr>
          <a:xfrm>
            <a:off x="1773555" y="3958590"/>
            <a:ext cx="4681220" cy="1425575"/>
          </a:xfrm>
          <a:prstGeom prst="rect">
            <a:avLst/>
          </a:prstGeom>
        </p:spPr>
      </p:pic>
      <p:sp>
        <p:nvSpPr>
          <p:cNvPr id="13" name="上箭头 12"/>
          <p:cNvSpPr/>
          <p:nvPr>
            <p:custDataLst>
              <p:tags r:id="rId6"/>
            </p:custDataLst>
          </p:nvPr>
        </p:nvSpPr>
        <p:spPr>
          <a:xfrm>
            <a:off x="308610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上箭头 13"/>
          <p:cNvSpPr/>
          <p:nvPr>
            <p:custDataLst>
              <p:tags r:id="rId7"/>
            </p:custDataLst>
          </p:nvPr>
        </p:nvSpPr>
        <p:spPr>
          <a:xfrm>
            <a:off x="403225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上箭头 14"/>
          <p:cNvSpPr/>
          <p:nvPr>
            <p:custDataLst>
              <p:tags r:id="rId8"/>
            </p:custDataLst>
          </p:nvPr>
        </p:nvSpPr>
        <p:spPr>
          <a:xfrm>
            <a:off x="497840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上箭头 15"/>
          <p:cNvSpPr/>
          <p:nvPr>
            <p:custDataLst>
              <p:tags r:id="rId9"/>
            </p:custDataLst>
          </p:nvPr>
        </p:nvSpPr>
        <p:spPr>
          <a:xfrm>
            <a:off x="592455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上箭头 16"/>
          <p:cNvSpPr/>
          <p:nvPr>
            <p:custDataLst>
              <p:tags r:id="rId10"/>
            </p:custDataLst>
          </p:nvPr>
        </p:nvSpPr>
        <p:spPr>
          <a:xfrm>
            <a:off x="2139950" y="5455285"/>
            <a:ext cx="111760" cy="316230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11"/>
            </p:custDataLst>
          </p:nvPr>
        </p:nvSpPr>
        <p:spPr>
          <a:xfrm>
            <a:off x="1857375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[CLS]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2"/>
            </p:custDataLst>
          </p:nvPr>
        </p:nvSpPr>
        <p:spPr>
          <a:xfrm>
            <a:off x="2865120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buy</a:t>
            </a:r>
            <a:endParaRPr lang="en-US" altLang="zh-CN" sz="1400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3"/>
            </p:custDataLst>
          </p:nvPr>
        </p:nvSpPr>
        <p:spPr>
          <a:xfrm>
            <a:off x="3750945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these</a:t>
            </a:r>
            <a:endParaRPr lang="en-US" altLang="zh-CN" sz="1400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4"/>
            </p:custDataLst>
          </p:nvPr>
        </p:nvSpPr>
        <p:spPr>
          <a:xfrm>
            <a:off x="4697730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solidFill>
                  <a:srgbClr val="0995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pills</a:t>
            </a:r>
            <a:endParaRPr lang="en-US" altLang="zh-CN" sz="1400" dirty="0" smtClean="0">
              <a:solidFill>
                <a:srgbClr val="0995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5644515" y="5934075"/>
            <a:ext cx="673735" cy="287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[SEP]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上箭头 21"/>
          <p:cNvSpPr/>
          <p:nvPr>
            <p:custDataLst>
              <p:tags r:id="rId16"/>
            </p:custDataLst>
          </p:nvPr>
        </p:nvSpPr>
        <p:spPr>
          <a:xfrm>
            <a:off x="2120265" y="3622675"/>
            <a:ext cx="97155" cy="280035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圆角矩形 38"/>
          <p:cNvSpPr/>
          <p:nvPr>
            <p:custDataLst>
              <p:tags r:id="rId17"/>
            </p:custDataLst>
          </p:nvPr>
        </p:nvSpPr>
        <p:spPr>
          <a:xfrm>
            <a:off x="1203325" y="3185795"/>
            <a:ext cx="2674620" cy="375920"/>
          </a:xfrm>
          <a:prstGeom prst="roundRect">
            <a:avLst/>
          </a:prstGeom>
          <a:solidFill>
            <a:srgbClr val="E3EFFC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200"/>
              <a:t>Bert Pooler +</a:t>
            </a:r>
            <a:r>
              <a:rPr lang="en-US" sz="1200" b="1"/>
              <a:t> Classifier</a:t>
            </a:r>
            <a:endParaRPr lang="en-US" sz="1200" b="1"/>
          </a:p>
        </p:txBody>
      </p:sp>
      <p:graphicFrame>
        <p:nvGraphicFramePr>
          <p:cNvPr id="25" name="表格 24"/>
          <p:cNvGraphicFramePr/>
          <p:nvPr>
            <p:custDataLst>
              <p:tags r:id="rId18"/>
            </p:custDataLst>
          </p:nvPr>
        </p:nvGraphicFramePr>
        <p:xfrm>
          <a:off x="1424940" y="2014855"/>
          <a:ext cx="1661160" cy="6750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1090"/>
                <a:gridCol w="560070"/>
              </a:tblGrid>
              <a:tr h="3340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Spam</a:t>
                      </a:r>
                      <a:endParaRPr lang="en-US" altLang="zh-CN" sz="1200"/>
                    </a:p>
                  </a:txBody>
                  <a:tcPr>
                    <a:solidFill>
                      <a:srgbClr val="FFA4C8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75%</a:t>
                      </a:r>
                      <a:endParaRPr lang="en-US" altLang="zh-CN" sz="1200"/>
                    </a:p>
                  </a:txBody>
                  <a:tcPr>
                    <a:solidFill>
                      <a:srgbClr val="FFA4C8"/>
                    </a:solidFill>
                  </a:tcPr>
                </a:tc>
              </a:tr>
              <a:tr h="3409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Not Spam</a:t>
                      </a:r>
                      <a:endParaRPr lang="en-US" altLang="zh-CN" sz="1200"/>
                    </a:p>
                  </a:txBody>
                  <a:tcPr>
                    <a:solidFill>
                      <a:srgbClr val="FFDEEA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200"/>
                        <a:t>25%</a:t>
                      </a:r>
                      <a:endParaRPr lang="en-US" altLang="zh-CN" sz="1200"/>
                    </a:p>
                  </a:txBody>
                  <a:tcPr>
                    <a:solidFill>
                      <a:srgbClr val="FFDEEA"/>
                    </a:solidFill>
                  </a:tcPr>
                </a:tc>
              </a:tr>
            </a:tbl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3197860" y="2183765"/>
            <a:ext cx="13385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9"/>
            </p:custDataLst>
          </p:nvPr>
        </p:nvSpPr>
        <p:spPr>
          <a:xfrm>
            <a:off x="6036310" y="2183765"/>
            <a:ext cx="16865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上箭头 27"/>
          <p:cNvSpPr/>
          <p:nvPr>
            <p:custDataLst>
              <p:tags r:id="rId20"/>
            </p:custDataLst>
          </p:nvPr>
        </p:nvSpPr>
        <p:spPr>
          <a:xfrm>
            <a:off x="2139950" y="2822575"/>
            <a:ext cx="97155" cy="280035"/>
          </a:xfrm>
          <a:prstGeom prst="upArrow">
            <a:avLst>
              <a:gd name="adj1" fmla="val 27731"/>
              <a:gd name="adj2" fmla="val 112605"/>
            </a:avLst>
          </a:prstGeom>
          <a:solidFill>
            <a:srgbClr val="A6AB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>
            <p:custDataLst>
              <p:tags r:id="rId21"/>
            </p:custDataLst>
          </p:nvPr>
        </p:nvSpPr>
        <p:spPr>
          <a:xfrm>
            <a:off x="5528310" y="2183765"/>
            <a:ext cx="1029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rgbClr val="FFA4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Spam</a:t>
            </a:r>
            <a:endParaRPr lang="en-US" altLang="zh-CN" sz="1600" dirty="0" smtClean="0">
              <a:solidFill>
                <a:srgbClr val="FFA4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4424680" y="2183765"/>
            <a:ext cx="1029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rgbClr val="FFA4C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Spam</a:t>
            </a:r>
            <a:endParaRPr lang="en-US" altLang="zh-CN" sz="1600" dirty="0" smtClean="0">
              <a:solidFill>
                <a:srgbClr val="FFA4C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右大括号 30"/>
          <p:cNvSpPr/>
          <p:nvPr/>
        </p:nvSpPr>
        <p:spPr>
          <a:xfrm rot="5400000">
            <a:off x="5447665" y="2012950"/>
            <a:ext cx="255270" cy="1363980"/>
          </a:xfrm>
          <a:prstGeom prst="rightBrace">
            <a:avLst>
              <a:gd name="adj1" fmla="val 27611"/>
              <a:gd name="adj2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>
            <p:custDataLst>
              <p:tags r:id="rId23"/>
            </p:custDataLst>
          </p:nvPr>
        </p:nvSpPr>
        <p:spPr>
          <a:xfrm>
            <a:off x="5090160" y="3165475"/>
            <a:ext cx="10299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en-US" altLang="zh-CN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>
            <a:stCxn id="32" idx="1"/>
          </p:cNvCxnSpPr>
          <p:nvPr/>
        </p:nvCxnSpPr>
        <p:spPr>
          <a:xfrm flipH="1" flipV="1">
            <a:off x="4089400" y="3331210"/>
            <a:ext cx="1000760" cy="3175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2" idx="2"/>
          </p:cNvCxnSpPr>
          <p:nvPr/>
        </p:nvCxnSpPr>
        <p:spPr>
          <a:xfrm>
            <a:off x="5605145" y="3502660"/>
            <a:ext cx="8255" cy="372745"/>
          </a:xfrm>
          <a:prstGeom prst="straightConnector1">
            <a:avLst/>
          </a:prstGeom>
          <a:ln>
            <a:solidFill>
              <a:schemeClr val="bg1"/>
            </a:solidFill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197985" y="2977515"/>
            <a:ext cx="81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>
            <p:custDataLst>
              <p:tags r:id="rId24"/>
            </p:custDataLst>
          </p:nvPr>
        </p:nvSpPr>
        <p:spPr>
          <a:xfrm>
            <a:off x="5924550" y="3476625"/>
            <a:ext cx="1296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fine-tune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39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Q</a:t>
            </a:r>
            <a:r>
              <a:rPr lang="en-US" sz="9600" b="1">
                <a:solidFill>
                  <a:schemeClr val="tx1"/>
                </a:solidFill>
                <a:latin typeface="+mj-lt"/>
                <a:cs typeface="+mj-lt"/>
              </a:rPr>
              <a:t>uiz</a:t>
            </a:r>
            <a:endParaRPr 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5965" y="993775"/>
            <a:ext cx="10583545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请描述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的微调是怎样一个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过程？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使用大量未标记数据在特定任务上训练模型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使用标记数据在特定任务上训练模型并更新预训练权重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在特定任务上训练模型的超参数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l">
              <a:lnSpc>
                <a:spcPts val="3440"/>
              </a:lnSpc>
              <a:buFont typeface="+mj-lt"/>
              <a:buAutoNum type="alphaU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在特定任务上训练模型，但不更新预训练权重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52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410" y="1829435"/>
            <a:ext cx="9191625" cy="3371850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344930" y="1873885"/>
            <a:ext cx="2424430" cy="34696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6ABA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4930" y="5504815"/>
            <a:ext cx="992378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word2vec/Glove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将离散的文本数据转换为固定长度的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静态词向量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，后根据下游任务训练不同的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410" y="1829435"/>
            <a:ext cx="9191625" cy="3371850"/>
          </a:xfrm>
          <a:prstGeom prst="rect">
            <a:avLst/>
          </a:prstGeom>
        </p:spPr>
      </p:pic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3665855" y="1829435"/>
            <a:ext cx="2424430" cy="34696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6ABA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344930" y="5504815"/>
            <a:ext cx="988568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ELMo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预训练模型将文本数据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结合上下文信息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，转换为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动态词向量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，后根据下游任务训练不同的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2410" y="1829435"/>
            <a:ext cx="9191625" cy="3371850"/>
          </a:xfrm>
          <a:prstGeom prst="rect">
            <a:avLst/>
          </a:prstGeom>
        </p:spPr>
      </p:pic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5926455" y="1829435"/>
            <a:ext cx="2424430" cy="346964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6ABA9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1344930" y="5504815"/>
            <a:ext cx="9885680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同样将文本数据转换为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动态词向量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，能够更好地捕捉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句子级别的信息与语境信息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，后续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只需对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参数进行微调，仅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重新训练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最后的</a:t>
            </a:r>
            <a:r>
              <a:rPr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即可适配下游任务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NLP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中的预训练</a:t>
            </a:r>
            <a:r>
              <a:rPr lang="zh-CN" altLang="en-US" sz="9600" b="1">
                <a:solidFill>
                  <a:schemeClr val="tx1"/>
                </a:solidFill>
                <a:latin typeface="+mj-lt"/>
                <a:cs typeface="+mj-lt"/>
              </a:rPr>
              <a:t>模型</a:t>
            </a:r>
            <a:endParaRPr lang="zh-CN" altLang="en-US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语言模型的演变经历了以下几个阶段：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language_models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6060" y="1829435"/>
            <a:ext cx="9191625" cy="337185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338580" y="5123815"/>
            <a:ext cx="9885680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模型本质上是结合了</a:t>
            </a: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ELMo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模型与</a:t>
            </a:r>
            <a:r>
              <a:rPr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GPT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模型的优势。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相比于ELMo，BERT仅需改动最后的输出层，而非模型架构，便可以在下游任务中达到很好的效果；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相比于GPT，BERT在处理词元表示时考虑到了双向上下文的信息；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BER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020" y="1400175"/>
            <a:ext cx="953135" cy="5365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预训练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859" y="1988707"/>
              <a:ext cx="3147549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NLP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中的预训练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模型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C00000"/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介绍</a:t>
              </a:r>
              <a:endParaRPr lang="zh-CN" altLang="en-US" sz="2200" b="1" dirty="0">
                <a:solidFill>
                  <a:srgbClr val="C00000"/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BERT</a:t>
              </a:r>
              <a:r>
                <a:rPr lang="zh-CN" altLang="en-US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微调</a:t>
              </a:r>
              <a:endParaRPr lang="zh-CN" altLang="en-US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pPr algn="ctr"/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BERT I</a:t>
            </a:r>
            <a:r>
              <a:rPr lang="en-US" altLang="zh-CN" sz="9600" b="1">
                <a:solidFill>
                  <a:schemeClr val="tx1"/>
                </a:solidFill>
                <a:latin typeface="+mj-lt"/>
                <a:cs typeface="+mj-lt"/>
              </a:rPr>
              <a:t>ntroduction</a:t>
            </a:r>
            <a:endParaRPr lang="en-US" altLang="zh-CN" sz="9600" b="1">
              <a:solidFill>
                <a:schemeClr val="tx1"/>
              </a:solidFill>
              <a:latin typeface="+mj-lt"/>
              <a:cs typeface="+mj-lt"/>
            </a:endParaRPr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735965" y="993775"/>
            <a:ext cx="10583545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BERT通过两种无监督任务（Masked Language Modelling 和 Next Sentence Prediction）进行预训练，其次，在下游任务中对预训练Transformer编码器的所有参数进行微调，额外的输出层将从头开始训练。</a:t>
            </a:r>
            <a:endParaRPr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bert-transfer-learn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15" y="1905000"/>
            <a:ext cx="7624445" cy="4199890"/>
          </a:xfrm>
          <a:prstGeom prst="rect">
            <a:avLst/>
          </a:prstGeom>
        </p:spPr>
      </p:pic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37285" y="6205220"/>
            <a:ext cx="71628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The Illustrated BERT, ELMo, and co. (How NLP Cracked Transfer Learning)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UNIT_TABLE_BEAUTIFY" val="smartTable{facb67aa-7142-4482-8b7b-251d7b15d293}"/>
  <p:tag name="TABLE_ENDDRAG_ORIGIN_RECT" val="142*70"/>
  <p:tag name="TABLE_ENDDRAG_RECT" val="144*225*142*70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UNIT_TABLE_BEAUTIFY" val="smartTable{facb67aa-7142-4482-8b7b-251d7b15d293}"/>
  <p:tag name="TABLE_ENDDRAG_ORIGIN_RECT" val="142*70"/>
  <p:tag name="TABLE_ENDDRAG_RECT" val="144*225*142*70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TABLE_ENDDRAG_ORIGIN_RECT" val="145*139"/>
  <p:tag name="TABLE_ENDDRAG_RECT" val="702*170*145*139"/>
</p:tagLst>
</file>

<file path=ppt/tags/tag165.xml><?xml version="1.0" encoding="utf-8"?>
<p:tagLst xmlns:p="http://schemas.openxmlformats.org/presentationml/2006/main">
  <p:tag name="TABLE_ENDDRAG_ORIGIN_RECT" val="271*152"/>
  <p:tag name="TABLE_ENDDRAG_RECT" val="640*365*271*152"/>
  <p:tag name="KSO_WM_UNIT_TABLE_BEAUTIFY" val="smartTable{d422473b-c2c7-461d-9922-5cbdc540aed9}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UNIT_TABLE_BEAUTIFY" val="smartTable{6c840c2b-093f-45d8-8958-e0c879a2794e}"/>
  <p:tag name="TABLE_ENDDRAG_ORIGIN_RECT" val="130*53"/>
  <p:tag name="TABLE_ENDDRAG_RECT" val="292*161*130*53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8.xml><?xml version="1.0" encoding="utf-8"?>
<p:tagLst xmlns:p="http://schemas.openxmlformats.org/presentationml/2006/main">
  <p:tag name="KSO_WPP_MARK_KEY" val="29da8031-21b9-4556-b056-bc40aa1f1612"/>
  <p:tag name="COMMONDATA" val="eyJoZGlkIjoiNWYzZWZkMzYzYzRlMWI4YzEyMGE0NzZmNjVjMzU5MzEifQ==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0.xml><?xml version="1.0" encoding="utf-8"?>
<p:tagLst xmlns:p="http://schemas.openxmlformats.org/presentationml/2006/main">
  <p:tag name="KSO_WM_BEAUTIFY_FLAG" val=""/>
  <p:tag name="KSO_WM_UNIT_PLACING_PICTURE_USER_VIEWPORT" val="{&quot;height&quot;:8690,&quot;width&quot;:16820}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TABLE_BEAUTIFY" val="smartTable{9d240e82-41de-4d83-a3bb-2e4a030d6635}"/>
  <p:tag name="TABLE_ENDDRAG_ORIGIN_RECT" val="534*112"/>
  <p:tag name="TABLE_ENDDRAG_RECT" val="63*253*534*112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UNIT_TABLE_BEAUTIFY" val="smartTable{9d240e82-41de-4d83-a3bb-2e4a030d6635}"/>
  <p:tag name="TABLE_ENDDRAG_ORIGIN_RECT" val="534*112"/>
  <p:tag name="TABLE_ENDDRAG_RECT" val="63*253*534*112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UNIT_TABLE_BEAUTIFY" val="smartTable{9d240e82-41de-4d83-a3bb-2e4a030d6635}"/>
  <p:tag name="TABLE_ENDDRAG_ORIGIN_RECT" val="57*14"/>
  <p:tag name="TABLE_ENDDRAG_RECT" val="144*253*57*14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UNIT_TABLE_BEAUTIFY" val="smartTable{9d240e82-41de-4d83-a3bb-2e4a030d6635}"/>
  <p:tag name="TABLE_ENDDRAG_ORIGIN_RECT" val="57*14"/>
  <p:tag name="TABLE_ENDDRAG_RECT" val="144*253*57*14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UNIT_TABLE_BEAUTIFY" val="smartTable{0e24f77a-3b18-42f0-8cc1-2cf622c1ecff}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6470</Words>
  <Application>WPS 演示</Application>
  <PresentationFormat>自定义</PresentationFormat>
  <Paragraphs>662</Paragraphs>
  <Slides>40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40</vt:i4>
      </vt:variant>
    </vt:vector>
  </HeadingPairs>
  <TitlesOfParts>
    <vt:vector size="76" baseType="lpstr">
      <vt:lpstr>Arial</vt:lpstr>
      <vt:lpstr>宋体</vt:lpstr>
      <vt:lpstr>Wingdings</vt:lpstr>
      <vt:lpstr>微软雅黑</vt:lpstr>
      <vt:lpstr>Arial</vt:lpstr>
      <vt:lpstr>Huawei Sans</vt:lpstr>
      <vt:lpstr>DejaVu Math TeX Gyre</vt:lpstr>
      <vt:lpstr>方正兰亭粗黑简体</vt:lpstr>
      <vt:lpstr>黑体</vt:lpstr>
      <vt:lpstr>.AppleSystemUIFont</vt:lpstr>
      <vt:lpstr>Segoe Print</vt:lpstr>
      <vt:lpstr>Huawei Sans</vt:lpstr>
      <vt:lpstr>Calibri</vt:lpstr>
      <vt:lpstr>微软雅黑 Light</vt:lpstr>
      <vt:lpstr>等线</vt:lpstr>
      <vt:lpstr>Arial Unicode MS</vt:lpstr>
      <vt:lpstr>Cambria Math</vt:lpstr>
      <vt:lpstr>Calibri Light</vt:lpstr>
      <vt:lpstr>等线 Light</vt:lpstr>
      <vt:lpstr>1_Title Slide</vt:lpstr>
      <vt:lpstr>15_Chart page</vt:lpstr>
      <vt:lpstr>6_Chart page</vt:lpstr>
      <vt:lpstr>7_Chart page</vt:lpstr>
      <vt:lpstr>19_Chart page</vt:lpstr>
      <vt:lpstr>28_Chart page</vt:lpstr>
      <vt:lpstr>41_Chart page</vt:lpstr>
      <vt:lpstr>章节页</vt:lpstr>
      <vt:lpstr>8_Chart page</vt:lpstr>
      <vt:lpstr>2_Title Slide</vt:lpstr>
      <vt:lpstr>26_Chart page</vt:lpstr>
      <vt:lpstr>27_Chart page</vt:lpstr>
      <vt:lpstr>9_Chart page</vt:lpstr>
      <vt:lpstr>10_Chart page</vt:lpstr>
      <vt:lpstr>11_Chart page</vt:lpstr>
      <vt:lpstr>29_Chart page</vt:lpstr>
      <vt:lpstr>56_Chart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Atlas人工智能计算解决方案主打胶片-01(20200715)</dc:title>
  <dc:creator>Yufan (C)</dc:creator>
  <dc:description>共创行业AI新价值</dc:description>
  <cp:lastModifiedBy>Selina</cp:lastModifiedBy>
  <cp:revision>2628</cp:revision>
  <cp:lastPrinted>2020-01-16T11:26:00Z</cp:lastPrinted>
  <dcterms:created xsi:type="dcterms:W3CDTF">2018-12-27T01:12:00Z</dcterms:created>
  <dcterms:modified xsi:type="dcterms:W3CDTF">2023-08-22T20:20:17Z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(3)pJhb8IDknMgxmK0NLhOv8nqAkpX5rnxgzo6GRiuvGCCWrozgPPkOnjCyGa/AiMAUOA/sEdFP
yufnYy4RERc1zbbML9wvBp/pF/My6ZRvSCxYZxoSuLfewkTJiQfkyJAymygGYZl/Rnq6+mMj
3vy7Kf2/h7GCY6/LtkPdYAdKWmpSzO2aT3lpeZV527n9qHgVtgCGgjz0HwTBgC8E0FQSrb8d
oRUjL2Qo9Pu0Wvoks2</vt:lpwstr>
  </property>
  <property fmtid="{D5CDD505-2E9C-101B-9397-08002B2CF9AE}" pid="3" name="_2015_ms_pID_7253431">
    <vt:lpwstr>mLfDVAAmbAbRCfZ0x2dw0wexDc3YboRDFWujUqUbRj1phVt7fPq+Pw
RL7FuellkdjmP0GyvFobCR1nVuENQzm/tPhCeZ7xlkuEzESIZJdumH6pZKK0hbazsmNyJN9f
AuBOMcYLpZI7L+ixeAU3svoi9xkGrSJ4A0r6qvTxG1xVL3+OSmHXgaic+lJGqvP50oIHlWK5
rQGAJiydnaVRjfdCtjDtn1C0fvIdxcqmp18r</vt:lpwstr>
  </property>
  <property fmtid="{D5CDD505-2E9C-101B-9397-08002B2CF9AE}" pid="4" name="_2015_ms_pID_7253432">
    <vt:lpwstr>F4Y6+vcyC/SC/JTwh9BewKo=</vt:lpwstr>
  </property>
  <property fmtid="{D5CDD505-2E9C-101B-9397-08002B2CF9AE}" pid="5" name="Presentation">
    <vt:lpwstr>Atlas人工智能计算解决方案主打胶片-01(20200715)</vt:lpwstr>
  </property>
  <property fmtid="{D5CDD505-2E9C-101B-9397-08002B2CF9AE}" pid="6" name="SlideDescription">
    <vt:lpwstr>共创行业AI新价值</vt:lpwstr>
  </property>
  <property fmtid="{D5CDD505-2E9C-101B-9397-08002B2CF9AE}" pid="7" name="_readonly">
    <vt:lpwstr/>
  </property>
  <property fmtid="{D5CDD505-2E9C-101B-9397-08002B2CF9AE}" pid="8" name="_change">
    <vt:lpwstr/>
  </property>
  <property fmtid="{D5CDD505-2E9C-101B-9397-08002B2CF9AE}" pid="9" name="_full-control">
    <vt:lpwstr/>
  </property>
  <property fmtid="{D5CDD505-2E9C-101B-9397-08002B2CF9AE}" pid="10" name="sflag">
    <vt:lpwstr>1678755618</vt:lpwstr>
  </property>
  <property fmtid="{D5CDD505-2E9C-101B-9397-08002B2CF9AE}" pid="11" name="ICV">
    <vt:lpwstr>9F0DA0830E45420E9E830C7FB0F0FD43_12</vt:lpwstr>
  </property>
  <property fmtid="{D5CDD505-2E9C-101B-9397-08002B2CF9AE}" pid="12" name="KSOProductBuildVer">
    <vt:lpwstr>2052-11.1.0.14036</vt:lpwstr>
  </property>
</Properties>
</file>